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Poppins"/>
      <p:regular r:id="rId40"/>
      <p:bold r:id="rId41"/>
      <p:italic r:id="rId42"/>
      <p:boldItalic r:id="rId43"/>
    </p:embeddedFont>
    <p:embeddedFont>
      <p:font typeface="Poppins SemiBol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hCl4fB2VQG1oZkCRJcOcZzeWAW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20" Type="http://schemas.openxmlformats.org/officeDocument/2006/relationships/slide" Target="slides/slide16.xml"/><Relationship Id="rId42" Type="http://schemas.openxmlformats.org/officeDocument/2006/relationships/font" Target="fonts/Poppins-italic.fntdata"/><Relationship Id="rId41" Type="http://schemas.openxmlformats.org/officeDocument/2006/relationships/font" Target="fonts/Poppins-bold.fntdata"/><Relationship Id="rId22" Type="http://schemas.openxmlformats.org/officeDocument/2006/relationships/slide" Target="slides/slide18.xml"/><Relationship Id="rId44" Type="http://schemas.openxmlformats.org/officeDocument/2006/relationships/font" Target="fonts/PoppinsSemiBold-regular.fntdata"/><Relationship Id="rId21" Type="http://schemas.openxmlformats.org/officeDocument/2006/relationships/slide" Target="slides/slide17.xml"/><Relationship Id="rId43" Type="http://schemas.openxmlformats.org/officeDocument/2006/relationships/font" Target="fonts/Poppins-boldItalic.fntdata"/><Relationship Id="rId24" Type="http://schemas.openxmlformats.org/officeDocument/2006/relationships/slide" Target="slides/slide20.xml"/><Relationship Id="rId46" Type="http://schemas.openxmlformats.org/officeDocument/2006/relationships/font" Target="fonts/PoppinsSemiBold-italic.fntdata"/><Relationship Id="rId23" Type="http://schemas.openxmlformats.org/officeDocument/2006/relationships/slide" Target="slides/slide19.xml"/><Relationship Id="rId45" Type="http://schemas.openxmlformats.org/officeDocument/2006/relationships/font" Target="fonts/Poppins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PoppinsSemiBold-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9b3c33729_0_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119b3c33729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9b3c33729_0_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119b3c33729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9b3c33729_0_2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119b3c33729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9099d575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119099d575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119099d5754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9a2b8b29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119a2b8b291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119a2b8b291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9b3c3372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119b3c3372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425791b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11425791b8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11425791b8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9"/>
          <p:cNvSpPr/>
          <p:nvPr>
            <p:ph idx="2" type="pic"/>
          </p:nvPr>
        </p:nvSpPr>
        <p:spPr>
          <a:xfrm>
            <a:off x="5183188" y="987425"/>
            <a:ext cx="6172200" cy="4873625"/>
          </a:xfrm>
          <a:prstGeom prst="rect">
            <a:avLst/>
          </a:prstGeom>
          <a:noFill/>
          <a:ln>
            <a:noFill/>
          </a:ln>
        </p:spPr>
      </p:sp>
      <p:sp>
        <p:nvSpPr>
          <p:cNvPr id="68" name="Google Shape;68;p3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5.png"/><Relationship Id="rId7" Type="http://schemas.openxmlformats.org/officeDocument/2006/relationships/image" Target="../media/image25.png"/><Relationship Id="rId8"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naningisme.wordpress.com/tag/rendang-uni-farah/"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jpg"/><Relationship Id="rId5" Type="http://schemas.openxmlformats.org/officeDocument/2006/relationships/image" Target="../media/image9.jpg"/><Relationship Id="rId6"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19b3c33729_0_87"/>
          <p:cNvSpPr txBox="1"/>
          <p:nvPr/>
        </p:nvSpPr>
        <p:spPr>
          <a:xfrm>
            <a:off x="1118062" y="1393177"/>
            <a:ext cx="9103800" cy="26643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Poppins SemiBold"/>
              <a:buNone/>
            </a:pPr>
            <a:r>
              <a:rPr b="0" i="0" lang="en-US" sz="5400" u="none" cap="none" strike="noStrike">
                <a:solidFill>
                  <a:schemeClr val="lt1"/>
                </a:solidFill>
                <a:latin typeface="Poppins SemiBold"/>
                <a:ea typeface="Poppins SemiBold"/>
                <a:cs typeface="Poppins SemiBold"/>
                <a:sym typeface="Poppins SemiBold"/>
              </a:rPr>
              <a:t>Adopsi Digital bagi Bisnis</a:t>
            </a:r>
            <a:endParaRPr b="0" i="0" sz="5400" u="none" cap="none" strike="noStrike">
              <a:solidFill>
                <a:schemeClr val="lt1"/>
              </a:solidFill>
              <a:latin typeface="Poppins SemiBold"/>
              <a:ea typeface="Poppins SemiBold"/>
              <a:cs typeface="Poppins SemiBold"/>
              <a:sym typeface="Poppins SemiBold"/>
            </a:endParaRPr>
          </a:p>
        </p:txBody>
      </p:sp>
      <p:sp>
        <p:nvSpPr>
          <p:cNvPr id="89" name="Google Shape;89;g119b3c33729_0_87"/>
          <p:cNvSpPr txBox="1"/>
          <p:nvPr/>
        </p:nvSpPr>
        <p:spPr>
          <a:xfrm>
            <a:off x="1127383" y="4548531"/>
            <a:ext cx="8072700" cy="500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F00"/>
              </a:buClr>
              <a:buSzPts val="2800"/>
              <a:buFont typeface="Calibri"/>
              <a:buNone/>
            </a:pPr>
            <a:r>
              <a:rPr lang="en-US" sz="2300">
                <a:solidFill>
                  <a:srgbClr val="FFFF00"/>
                </a:solidFill>
                <a:latin typeface="Poppins"/>
                <a:ea typeface="Poppins"/>
                <a:cs typeface="Poppins"/>
                <a:sym typeface="Poppins"/>
              </a:rPr>
              <a:t>[Instruktur]</a:t>
            </a:r>
            <a:endParaRPr i="0" sz="900" u="none" cap="none" strike="noStrike">
              <a:solidFill>
                <a:srgbClr val="FFFF00"/>
              </a:solidFill>
              <a:latin typeface="Poppins"/>
              <a:ea typeface="Poppins"/>
              <a:cs typeface="Poppins"/>
              <a:sym typeface="Poppins"/>
            </a:endParaRPr>
          </a:p>
        </p:txBody>
      </p:sp>
      <p:grpSp>
        <p:nvGrpSpPr>
          <p:cNvPr id="90" name="Google Shape;90;g119b3c33729_0_87"/>
          <p:cNvGrpSpPr/>
          <p:nvPr/>
        </p:nvGrpSpPr>
        <p:grpSpPr>
          <a:xfrm>
            <a:off x="6453398" y="244444"/>
            <a:ext cx="5492067" cy="1315562"/>
            <a:chOff x="6453398" y="244444"/>
            <a:chExt cx="5492067" cy="1315562"/>
          </a:xfrm>
        </p:grpSpPr>
        <p:sp>
          <p:nvSpPr>
            <p:cNvPr id="91" name="Google Shape;91;g119b3c33729_0_87"/>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hape&#10;&#10;Description automatically generated with medium confidence" id="92" name="Google Shape;92;g119b3c33729_0_87"/>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93" name="Google Shape;93;g119b3c33729_0_87"/>
            <p:cNvPicPr preferRelativeResize="0"/>
            <p:nvPr/>
          </p:nvPicPr>
          <p:blipFill rotWithShape="1">
            <a:blip r:embed="rId4">
              <a:alphaModFix/>
            </a:blip>
            <a:srcRect b="0" l="0" r="0" t="0"/>
            <a:stretch/>
          </p:blipFill>
          <p:spPr>
            <a:xfrm>
              <a:off x="8747829" y="343939"/>
              <a:ext cx="1138136" cy="1138136"/>
            </a:xfrm>
            <a:prstGeom prst="rect">
              <a:avLst/>
            </a:prstGeom>
            <a:noFill/>
            <a:ln>
              <a:noFill/>
            </a:ln>
          </p:spPr>
        </p:pic>
      </p:grpSp>
      <p:sp>
        <p:nvSpPr>
          <p:cNvPr id="94" name="Google Shape;94;g119b3c33729_0_87"/>
          <p:cNvSpPr txBox="1"/>
          <p:nvPr/>
        </p:nvSpPr>
        <p:spPr>
          <a:xfrm>
            <a:off x="1118062" y="6420255"/>
            <a:ext cx="10953900" cy="3441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[[Versi 1.0]] – [[1</a:t>
            </a:r>
            <a:r>
              <a:rPr lang="en-US">
                <a:solidFill>
                  <a:schemeClr val="lt1"/>
                </a:solidFill>
                <a:latin typeface="Calibri"/>
                <a:ea typeface="Calibri"/>
                <a:cs typeface="Calibri"/>
                <a:sym typeface="Calibri"/>
              </a:rPr>
              <a:t>9</a:t>
            </a:r>
            <a:r>
              <a:rPr b="0" i="0" lang="en-US" sz="1400" u="none" cap="none" strike="noStrike">
                <a:solidFill>
                  <a:schemeClr val="lt1"/>
                </a:solidFill>
                <a:latin typeface="Calibri"/>
                <a:ea typeface="Calibri"/>
                <a:cs typeface="Calibri"/>
                <a:sym typeface="Calibri"/>
              </a:rPr>
              <a:t>0322]] </a:t>
            </a:r>
            <a:endParaRPr b="0" i="0" sz="1400" u="none" cap="none" strike="noStrike">
              <a:solidFill>
                <a:srgbClr val="000000"/>
              </a:solidFill>
              <a:latin typeface="Arial"/>
              <a:ea typeface="Arial"/>
              <a:cs typeface="Arial"/>
              <a:sym typeface="Arial"/>
            </a:endParaRPr>
          </a:p>
        </p:txBody>
      </p:sp>
      <p:pic>
        <p:nvPicPr>
          <p:cNvPr id="95" name="Google Shape;95;g119b3c33729_0_87"/>
          <p:cNvPicPr preferRelativeResize="0"/>
          <p:nvPr/>
        </p:nvPicPr>
        <p:blipFill rotWithShape="1">
          <a:blip r:embed="rId5">
            <a:alphaModFix/>
          </a:blip>
          <a:srcRect b="0" l="0" r="0" t="0"/>
          <a:stretch/>
        </p:blipFill>
        <p:spPr>
          <a:xfrm>
            <a:off x="10799862" y="332900"/>
            <a:ext cx="643263" cy="1060274"/>
          </a:xfrm>
          <a:prstGeom prst="rect">
            <a:avLst/>
          </a:prstGeom>
          <a:noFill/>
          <a:ln>
            <a:noFill/>
          </a:ln>
        </p:spPr>
      </p:pic>
      <p:sp>
        <p:nvSpPr>
          <p:cNvPr id="96" name="Google Shape;96;g119b3c33729_0_87"/>
          <p:cNvSpPr txBox="1"/>
          <p:nvPr/>
        </p:nvSpPr>
        <p:spPr>
          <a:xfrm>
            <a:off x="1208150" y="5049225"/>
            <a:ext cx="39915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800">
                <a:solidFill>
                  <a:srgbClr val="FFFF00"/>
                </a:solidFill>
                <a:latin typeface="Calibri"/>
                <a:ea typeface="Calibri"/>
                <a:cs typeface="Calibri"/>
                <a:sym typeface="Calibri"/>
              </a:rPr>
              <a:t>#umkmpulihbersama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8"/>
          <p:cNvSpPr txBox="1"/>
          <p:nvPr>
            <p:ph type="title"/>
          </p:nvPr>
        </p:nvSpPr>
        <p:spPr>
          <a:xfrm>
            <a:off x="334859" y="407940"/>
            <a:ext cx="11210925" cy="744836"/>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90000"/>
              </a:lnSpc>
              <a:spcBef>
                <a:spcPts val="0"/>
              </a:spcBef>
              <a:spcAft>
                <a:spcPts val="0"/>
              </a:spcAft>
              <a:buClr>
                <a:srgbClr val="FF0000"/>
              </a:buClr>
              <a:buSzPct val="100000"/>
              <a:buFont typeface="Calibri"/>
              <a:buNone/>
            </a:pPr>
            <a:r>
              <a:rPr b="1" lang="en-US" sz="3200">
                <a:solidFill>
                  <a:schemeClr val="lt1"/>
                </a:solidFill>
                <a:latin typeface="Poppins"/>
                <a:ea typeface="Poppins"/>
                <a:cs typeface="Poppins"/>
                <a:sym typeface="Poppins"/>
              </a:rPr>
              <a:t>MENGAPA GO DIGITAL? </a:t>
            </a:r>
            <a:endParaRPr b="1" sz="3200">
              <a:solidFill>
                <a:schemeClr val="lt1"/>
              </a:solidFill>
              <a:latin typeface="Poppins"/>
              <a:ea typeface="Poppins"/>
              <a:cs typeface="Poppins"/>
              <a:sym typeface="Poppins"/>
            </a:endParaRPr>
          </a:p>
          <a:p>
            <a:pPr indent="0" lvl="0" marL="0" rtl="0" algn="r">
              <a:lnSpc>
                <a:spcPct val="90000"/>
              </a:lnSpc>
              <a:spcBef>
                <a:spcPts val="0"/>
              </a:spcBef>
              <a:spcAft>
                <a:spcPts val="0"/>
              </a:spcAft>
              <a:buClr>
                <a:srgbClr val="FF0000"/>
              </a:buClr>
              <a:buSzPct val="100000"/>
              <a:buFont typeface="Calibri"/>
              <a:buNone/>
            </a:pPr>
            <a:r>
              <a:rPr b="1" lang="en-US" sz="3200">
                <a:solidFill>
                  <a:schemeClr val="lt1"/>
                </a:solidFill>
                <a:latin typeface="Poppins"/>
                <a:ea typeface="Poppins"/>
                <a:cs typeface="Poppins"/>
                <a:sym typeface="Poppins"/>
              </a:rPr>
              <a:t>Data Pengguna Global</a:t>
            </a:r>
            <a:endParaRPr b="1" sz="3200">
              <a:solidFill>
                <a:schemeClr val="lt1"/>
              </a:solidFill>
              <a:latin typeface="Poppins"/>
              <a:ea typeface="Poppins"/>
              <a:cs typeface="Poppins"/>
              <a:sym typeface="Poppins"/>
            </a:endParaRPr>
          </a:p>
        </p:txBody>
      </p:sp>
      <p:pic>
        <p:nvPicPr>
          <p:cNvPr id="205" name="Google Shape;205;p8"/>
          <p:cNvPicPr preferRelativeResize="0"/>
          <p:nvPr/>
        </p:nvPicPr>
        <p:blipFill rotWithShape="1">
          <a:blip r:embed="rId3">
            <a:alphaModFix/>
          </a:blip>
          <a:srcRect b="0" l="0" r="0" t="0"/>
          <a:stretch/>
        </p:blipFill>
        <p:spPr>
          <a:xfrm>
            <a:off x="3317295" y="1722092"/>
            <a:ext cx="8469960" cy="47511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9"/>
          <p:cNvPicPr preferRelativeResize="0"/>
          <p:nvPr/>
        </p:nvPicPr>
        <p:blipFill rotWithShape="1">
          <a:blip r:embed="rId3">
            <a:alphaModFix/>
          </a:blip>
          <a:srcRect b="0" l="0" r="0" t="0"/>
          <a:stretch/>
        </p:blipFill>
        <p:spPr>
          <a:xfrm>
            <a:off x="2942767" y="1703238"/>
            <a:ext cx="8702774" cy="4818332"/>
          </a:xfrm>
          <a:prstGeom prst="rect">
            <a:avLst/>
          </a:prstGeom>
          <a:noFill/>
          <a:ln>
            <a:noFill/>
          </a:ln>
        </p:spPr>
      </p:pic>
      <p:sp>
        <p:nvSpPr>
          <p:cNvPr id="211" name="Google Shape;211;p9"/>
          <p:cNvSpPr txBox="1"/>
          <p:nvPr>
            <p:ph type="title"/>
          </p:nvPr>
        </p:nvSpPr>
        <p:spPr>
          <a:xfrm>
            <a:off x="334859" y="407940"/>
            <a:ext cx="11211000" cy="7449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90000"/>
              </a:lnSpc>
              <a:spcBef>
                <a:spcPts val="0"/>
              </a:spcBef>
              <a:spcAft>
                <a:spcPts val="0"/>
              </a:spcAft>
              <a:buClr>
                <a:srgbClr val="FF0000"/>
              </a:buClr>
              <a:buSzPct val="100000"/>
              <a:buFont typeface="Calibri"/>
              <a:buNone/>
            </a:pPr>
            <a:r>
              <a:rPr b="1" lang="en-US" sz="3200">
                <a:solidFill>
                  <a:schemeClr val="lt1"/>
                </a:solidFill>
                <a:latin typeface="Poppins"/>
                <a:ea typeface="Poppins"/>
                <a:cs typeface="Poppins"/>
                <a:sym typeface="Poppins"/>
              </a:rPr>
              <a:t>MENGAPA GO DIGITAL? </a:t>
            </a:r>
            <a:endParaRPr b="1" sz="3200">
              <a:solidFill>
                <a:schemeClr val="lt1"/>
              </a:solidFill>
              <a:latin typeface="Poppins"/>
              <a:ea typeface="Poppins"/>
              <a:cs typeface="Poppins"/>
              <a:sym typeface="Poppins"/>
            </a:endParaRPr>
          </a:p>
          <a:p>
            <a:pPr indent="0" lvl="0" marL="0" rtl="0" algn="r">
              <a:lnSpc>
                <a:spcPct val="90000"/>
              </a:lnSpc>
              <a:spcBef>
                <a:spcPts val="0"/>
              </a:spcBef>
              <a:spcAft>
                <a:spcPts val="0"/>
              </a:spcAft>
              <a:buClr>
                <a:srgbClr val="FF0000"/>
              </a:buClr>
              <a:buSzPct val="100000"/>
              <a:buFont typeface="Calibri"/>
              <a:buNone/>
            </a:pPr>
            <a:r>
              <a:rPr b="1" lang="en-US" sz="3200">
                <a:solidFill>
                  <a:schemeClr val="lt1"/>
                </a:solidFill>
                <a:latin typeface="Poppins"/>
                <a:ea typeface="Poppins"/>
                <a:cs typeface="Poppins"/>
                <a:sym typeface="Poppins"/>
              </a:rPr>
              <a:t>Data Pengguna Indonesia</a:t>
            </a:r>
            <a:endParaRPr b="1" sz="3200">
              <a:solidFill>
                <a:schemeClr val="lt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10"/>
          <p:cNvPicPr preferRelativeResize="0"/>
          <p:nvPr/>
        </p:nvPicPr>
        <p:blipFill rotWithShape="1">
          <a:blip r:embed="rId3">
            <a:alphaModFix/>
          </a:blip>
          <a:srcRect b="0" l="0" r="0" t="0"/>
          <a:stretch/>
        </p:blipFill>
        <p:spPr>
          <a:xfrm>
            <a:off x="2737569" y="1518009"/>
            <a:ext cx="8873586" cy="4940504"/>
          </a:xfrm>
          <a:prstGeom prst="rect">
            <a:avLst/>
          </a:prstGeom>
          <a:noFill/>
          <a:ln>
            <a:noFill/>
          </a:ln>
        </p:spPr>
      </p:pic>
      <p:sp>
        <p:nvSpPr>
          <p:cNvPr id="217" name="Google Shape;217;p10"/>
          <p:cNvSpPr txBox="1"/>
          <p:nvPr>
            <p:ph type="title"/>
          </p:nvPr>
        </p:nvSpPr>
        <p:spPr>
          <a:xfrm>
            <a:off x="334859" y="407940"/>
            <a:ext cx="11211000" cy="7449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90000"/>
              </a:lnSpc>
              <a:spcBef>
                <a:spcPts val="0"/>
              </a:spcBef>
              <a:spcAft>
                <a:spcPts val="0"/>
              </a:spcAft>
              <a:buClr>
                <a:srgbClr val="FF0000"/>
              </a:buClr>
              <a:buSzPct val="100000"/>
              <a:buFont typeface="Calibri"/>
              <a:buNone/>
            </a:pPr>
            <a:r>
              <a:rPr b="1" lang="en-US" sz="3200">
                <a:solidFill>
                  <a:schemeClr val="lt1"/>
                </a:solidFill>
                <a:latin typeface="Poppins"/>
                <a:ea typeface="Poppins"/>
                <a:cs typeface="Poppins"/>
                <a:sym typeface="Poppins"/>
              </a:rPr>
              <a:t>MENGAPA GO DIGITAL? </a:t>
            </a:r>
            <a:endParaRPr b="1" sz="3200">
              <a:solidFill>
                <a:schemeClr val="lt1"/>
              </a:solidFill>
              <a:latin typeface="Poppins"/>
              <a:ea typeface="Poppins"/>
              <a:cs typeface="Poppins"/>
              <a:sym typeface="Poppins"/>
            </a:endParaRPr>
          </a:p>
          <a:p>
            <a:pPr indent="0" lvl="0" marL="0" rtl="0" algn="r">
              <a:lnSpc>
                <a:spcPct val="90000"/>
              </a:lnSpc>
              <a:spcBef>
                <a:spcPts val="0"/>
              </a:spcBef>
              <a:spcAft>
                <a:spcPts val="0"/>
              </a:spcAft>
              <a:buClr>
                <a:srgbClr val="FF0000"/>
              </a:buClr>
              <a:buSzPct val="100000"/>
              <a:buFont typeface="Calibri"/>
              <a:buNone/>
            </a:pPr>
            <a:r>
              <a:rPr b="1" lang="en-US" sz="3200">
                <a:solidFill>
                  <a:schemeClr val="lt1"/>
                </a:solidFill>
                <a:latin typeface="Poppins"/>
                <a:ea typeface="Poppins"/>
                <a:cs typeface="Poppins"/>
                <a:sym typeface="Poppins"/>
              </a:rPr>
              <a:t>Data Penggunaan</a:t>
            </a:r>
            <a:endParaRPr b="1" sz="3200">
              <a:solidFill>
                <a:schemeClr val="lt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11"/>
          <p:cNvPicPr preferRelativeResize="0"/>
          <p:nvPr/>
        </p:nvPicPr>
        <p:blipFill rotWithShape="1">
          <a:blip r:embed="rId3">
            <a:alphaModFix/>
          </a:blip>
          <a:srcRect b="0" l="0" r="0" t="0"/>
          <a:stretch/>
        </p:blipFill>
        <p:spPr>
          <a:xfrm>
            <a:off x="3186544" y="1708399"/>
            <a:ext cx="8522075" cy="4775528"/>
          </a:xfrm>
          <a:prstGeom prst="rect">
            <a:avLst/>
          </a:prstGeom>
          <a:noFill/>
          <a:ln>
            <a:noFill/>
          </a:ln>
        </p:spPr>
      </p:pic>
      <p:pic>
        <p:nvPicPr>
          <p:cNvPr id="223" name="Google Shape;223;p11"/>
          <p:cNvPicPr preferRelativeResize="0"/>
          <p:nvPr/>
        </p:nvPicPr>
        <p:blipFill rotWithShape="1">
          <a:blip r:embed="rId4">
            <a:alphaModFix/>
          </a:blip>
          <a:srcRect b="0" l="0" r="0" t="0"/>
          <a:stretch/>
        </p:blipFill>
        <p:spPr>
          <a:xfrm>
            <a:off x="494612" y="3604989"/>
            <a:ext cx="812063" cy="812063"/>
          </a:xfrm>
          <a:prstGeom prst="rect">
            <a:avLst/>
          </a:prstGeom>
          <a:noFill/>
          <a:ln>
            <a:noFill/>
          </a:ln>
        </p:spPr>
      </p:pic>
      <p:sp>
        <p:nvSpPr>
          <p:cNvPr id="224" name="Google Shape;224;p11"/>
          <p:cNvSpPr txBox="1"/>
          <p:nvPr/>
        </p:nvSpPr>
        <p:spPr>
          <a:xfrm>
            <a:off x="334859" y="407940"/>
            <a:ext cx="11210925" cy="744836"/>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rgbClr val="FF0000"/>
              </a:buClr>
              <a:buSzPts val="3200"/>
              <a:buFont typeface="Calibri"/>
              <a:buNone/>
            </a:pPr>
            <a:r>
              <a:rPr b="1" i="0" lang="en-US" sz="3200" u="none" cap="none" strike="noStrike">
                <a:solidFill>
                  <a:schemeClr val="lt1"/>
                </a:solidFill>
                <a:latin typeface="Poppins"/>
                <a:ea typeface="Poppins"/>
                <a:cs typeface="Poppins"/>
                <a:sym typeface="Poppins"/>
              </a:rPr>
              <a:t>MEDIA SOSIAL TERPOPULAR</a:t>
            </a:r>
            <a:endParaRPr/>
          </a:p>
        </p:txBody>
      </p:sp>
      <p:pic>
        <p:nvPicPr>
          <p:cNvPr id="225" name="Google Shape;225;p11"/>
          <p:cNvPicPr preferRelativeResize="0"/>
          <p:nvPr/>
        </p:nvPicPr>
        <p:blipFill rotWithShape="1">
          <a:blip r:embed="rId5">
            <a:alphaModFix/>
          </a:blip>
          <a:srcRect b="0" l="0" r="0" t="0"/>
          <a:stretch/>
        </p:blipFill>
        <p:spPr>
          <a:xfrm>
            <a:off x="494612" y="2619951"/>
            <a:ext cx="812063" cy="815980"/>
          </a:xfrm>
          <a:prstGeom prst="rect">
            <a:avLst/>
          </a:prstGeom>
          <a:noFill/>
          <a:ln>
            <a:noFill/>
          </a:ln>
        </p:spPr>
      </p:pic>
      <p:pic>
        <p:nvPicPr>
          <p:cNvPr id="226" name="Google Shape;226;p11"/>
          <p:cNvPicPr preferRelativeResize="0"/>
          <p:nvPr/>
        </p:nvPicPr>
        <p:blipFill rotWithShape="1">
          <a:blip r:embed="rId6">
            <a:alphaModFix/>
          </a:blip>
          <a:srcRect b="0" l="0" r="0" t="0"/>
          <a:stretch/>
        </p:blipFill>
        <p:spPr>
          <a:xfrm>
            <a:off x="1498464" y="2552851"/>
            <a:ext cx="842955" cy="842955"/>
          </a:xfrm>
          <a:prstGeom prst="rect">
            <a:avLst/>
          </a:prstGeom>
          <a:noFill/>
          <a:ln>
            <a:noFill/>
          </a:ln>
        </p:spPr>
      </p:pic>
      <p:pic>
        <p:nvPicPr>
          <p:cNvPr id="227" name="Google Shape;227;p11"/>
          <p:cNvPicPr preferRelativeResize="0"/>
          <p:nvPr/>
        </p:nvPicPr>
        <p:blipFill rotWithShape="1">
          <a:blip r:embed="rId7">
            <a:alphaModFix/>
          </a:blip>
          <a:srcRect b="0" l="0" r="0" t="0"/>
          <a:stretch/>
        </p:blipFill>
        <p:spPr>
          <a:xfrm>
            <a:off x="1132539" y="3578749"/>
            <a:ext cx="1515001" cy="852188"/>
          </a:xfrm>
          <a:prstGeom prst="rect">
            <a:avLst/>
          </a:prstGeom>
          <a:noFill/>
          <a:ln>
            <a:noFill/>
          </a:ln>
        </p:spPr>
      </p:pic>
      <p:pic>
        <p:nvPicPr>
          <p:cNvPr id="228" name="Google Shape;228;p11"/>
          <p:cNvPicPr preferRelativeResize="0"/>
          <p:nvPr/>
        </p:nvPicPr>
        <p:blipFill rotWithShape="1">
          <a:blip r:embed="rId8">
            <a:alphaModFix/>
          </a:blip>
          <a:srcRect b="0" l="0" r="0" t="0"/>
          <a:stretch/>
        </p:blipFill>
        <p:spPr>
          <a:xfrm>
            <a:off x="1017017" y="4750074"/>
            <a:ext cx="782782" cy="7827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2"/>
          <p:cNvSpPr/>
          <p:nvPr/>
        </p:nvSpPr>
        <p:spPr>
          <a:xfrm>
            <a:off x="3288225" y="5084618"/>
            <a:ext cx="195618" cy="13716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p12"/>
          <p:cNvSpPr/>
          <p:nvPr/>
        </p:nvSpPr>
        <p:spPr>
          <a:xfrm>
            <a:off x="3394363" y="5029202"/>
            <a:ext cx="6993877" cy="1427018"/>
          </a:xfrm>
          <a:prstGeom prst="rect">
            <a:avLst/>
          </a:prstGeom>
          <a:solidFill>
            <a:srgbClr val="EDF2F7"/>
          </a:solidFill>
          <a:ln cap="flat" cmpd="sng" w="25400">
            <a:solidFill>
              <a:srgbClr val="EDF2F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35" name="Google Shape;235;p12"/>
          <p:cNvPicPr preferRelativeResize="0"/>
          <p:nvPr/>
        </p:nvPicPr>
        <p:blipFill rotWithShape="1">
          <a:blip r:embed="rId3">
            <a:alphaModFix/>
          </a:blip>
          <a:srcRect b="0" l="0" r="0" t="0"/>
          <a:stretch/>
        </p:blipFill>
        <p:spPr>
          <a:xfrm>
            <a:off x="3288225" y="302001"/>
            <a:ext cx="7127725" cy="4782617"/>
          </a:xfrm>
          <a:prstGeom prst="rect">
            <a:avLst/>
          </a:prstGeom>
          <a:noFill/>
          <a:ln>
            <a:noFill/>
          </a:ln>
        </p:spPr>
      </p:pic>
      <p:pic>
        <p:nvPicPr>
          <p:cNvPr id="236" name="Google Shape;236;p12"/>
          <p:cNvPicPr preferRelativeResize="0"/>
          <p:nvPr/>
        </p:nvPicPr>
        <p:blipFill rotWithShape="1">
          <a:blip r:embed="rId4">
            <a:alphaModFix/>
          </a:blip>
          <a:srcRect b="0" l="0" r="0" t="0"/>
          <a:stretch/>
        </p:blipFill>
        <p:spPr>
          <a:xfrm>
            <a:off x="3483843" y="5223016"/>
            <a:ext cx="1185976" cy="800524"/>
          </a:xfrm>
          <a:prstGeom prst="rect">
            <a:avLst/>
          </a:prstGeom>
          <a:noFill/>
          <a:ln>
            <a:noFill/>
          </a:ln>
        </p:spPr>
      </p:pic>
      <p:sp>
        <p:nvSpPr>
          <p:cNvPr id="237" name="Google Shape;237;p12"/>
          <p:cNvSpPr txBox="1"/>
          <p:nvPr/>
        </p:nvSpPr>
        <p:spPr>
          <a:xfrm>
            <a:off x="4779086" y="5209161"/>
            <a:ext cx="5636864" cy="11695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62626"/>
                </a:solidFill>
                <a:latin typeface="Calibri"/>
                <a:ea typeface="Calibri"/>
                <a:cs typeface="Calibri"/>
                <a:sym typeface="Calibri"/>
              </a:rPr>
              <a:t>Sosial media berbasis video dengan durasi pendek, menyasar anak muda. TikTok memiliki perhitungan algoritma dari apa yang sering kita lihat atau tonton, sehingga tampilan FYP TikTok sesuai dengan minat  audiens yang melihatnya.</a:t>
            </a:r>
            <a:endParaRPr b="0" i="0" sz="1600" u="none" cap="none" strike="noStrike">
              <a:solidFill>
                <a:srgbClr val="262626"/>
              </a:solidFill>
              <a:latin typeface="Calibri"/>
              <a:ea typeface="Calibri"/>
              <a:cs typeface="Calibri"/>
              <a:sym typeface="Calibri"/>
            </a:endParaRPr>
          </a:p>
        </p:txBody>
      </p:sp>
      <p:cxnSp>
        <p:nvCxnSpPr>
          <p:cNvPr id="238" name="Google Shape;238;p12"/>
          <p:cNvCxnSpPr/>
          <p:nvPr/>
        </p:nvCxnSpPr>
        <p:spPr>
          <a:xfrm>
            <a:off x="4779086" y="5084618"/>
            <a:ext cx="0" cy="1371602"/>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13"/>
          <p:cNvPicPr preferRelativeResize="0"/>
          <p:nvPr/>
        </p:nvPicPr>
        <p:blipFill rotWithShape="1">
          <a:blip r:embed="rId3">
            <a:alphaModFix/>
          </a:blip>
          <a:srcRect b="0" l="0" r="0" t="0"/>
          <a:stretch/>
        </p:blipFill>
        <p:spPr>
          <a:xfrm>
            <a:off x="1250417" y="1823286"/>
            <a:ext cx="7977947" cy="4514092"/>
          </a:xfrm>
          <a:prstGeom prst="rect">
            <a:avLst/>
          </a:prstGeom>
          <a:noFill/>
          <a:ln>
            <a:noFill/>
          </a:ln>
        </p:spPr>
      </p:pic>
      <p:sp>
        <p:nvSpPr>
          <p:cNvPr id="244" name="Google Shape;24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lang="en-US" sz="3200">
                <a:solidFill>
                  <a:schemeClr val="lt1"/>
                </a:solidFill>
                <a:latin typeface="Poppins"/>
                <a:ea typeface="Poppins"/>
                <a:cs typeface="Poppins"/>
                <a:sym typeface="Poppins"/>
              </a:rPr>
              <a:t>PELUANG BUAT </a:t>
            </a:r>
            <a:r>
              <a:rPr b="1" lang="en-US" sz="3200">
                <a:solidFill>
                  <a:schemeClr val="lt1"/>
                </a:solidFill>
                <a:latin typeface="Poppins"/>
                <a:ea typeface="Poppins"/>
                <a:cs typeface="Poppins"/>
                <a:sym typeface="Poppins"/>
              </a:rPr>
              <a:t>PEBISNIS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4"/>
          <p:cNvPicPr preferRelativeResize="0"/>
          <p:nvPr>
            <p:ph idx="1" type="body"/>
          </p:nvPr>
        </p:nvPicPr>
        <p:blipFill rotWithShape="1">
          <a:blip r:embed="rId3">
            <a:alphaModFix/>
          </a:blip>
          <a:srcRect b="0" l="0" r="0" t="0"/>
          <a:stretch/>
        </p:blipFill>
        <p:spPr>
          <a:xfrm>
            <a:off x="1148925" y="1811150"/>
            <a:ext cx="9132000" cy="4591800"/>
          </a:xfrm>
          <a:prstGeom prst="rect">
            <a:avLst/>
          </a:prstGeom>
          <a:noFill/>
          <a:ln>
            <a:noFill/>
          </a:ln>
        </p:spPr>
      </p:pic>
      <p:sp>
        <p:nvSpPr>
          <p:cNvPr id="250" name="Google Shape;250;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lang="en-US" sz="3200">
                <a:solidFill>
                  <a:schemeClr val="lt1"/>
                </a:solidFill>
                <a:latin typeface="Poppins"/>
                <a:ea typeface="Poppins"/>
                <a:cs typeface="Poppins"/>
                <a:sym typeface="Poppins"/>
              </a:rPr>
              <a:t>PELUANG BUAT PEBISNIS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5"/>
          <p:cNvSpPr txBox="1"/>
          <p:nvPr>
            <p:ph type="title"/>
          </p:nvPr>
        </p:nvSpPr>
        <p:spPr>
          <a:xfrm>
            <a:off x="1669472" y="392834"/>
            <a:ext cx="10173237" cy="102579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lang="en-US" sz="3200">
                <a:solidFill>
                  <a:schemeClr val="lt1"/>
                </a:solidFill>
                <a:latin typeface="Poppins"/>
                <a:ea typeface="Poppins"/>
                <a:cs typeface="Poppins"/>
                <a:sym typeface="Poppins"/>
              </a:rPr>
              <a:t>ADANYA PERUBAHAN PERILAKU KONSUMEN </a:t>
            </a:r>
            <a:endParaRPr/>
          </a:p>
        </p:txBody>
      </p:sp>
      <p:sp>
        <p:nvSpPr>
          <p:cNvPr id="256" name="Google Shape;256;p15"/>
          <p:cNvSpPr txBox="1"/>
          <p:nvPr>
            <p:ph idx="1" type="body"/>
          </p:nvPr>
        </p:nvSpPr>
        <p:spPr>
          <a:xfrm>
            <a:off x="6077560" y="2044029"/>
            <a:ext cx="5961845" cy="4351338"/>
          </a:xfrm>
          <a:prstGeom prst="rect">
            <a:avLst/>
          </a:prstGeom>
          <a:noFill/>
          <a:ln>
            <a:noFill/>
          </a:ln>
        </p:spPr>
        <p:txBody>
          <a:bodyPr anchorCtr="0" anchor="t" bIns="45700" lIns="91425" spcFirstLastPara="1" rIns="91425" wrap="square" tIns="45700">
            <a:noAutofit/>
          </a:bodyPr>
          <a:lstStyle/>
          <a:p>
            <a:pPr indent="-273050" lvl="0" marL="228600" rtl="0" algn="l">
              <a:lnSpc>
                <a:spcPct val="70000"/>
              </a:lnSpc>
              <a:spcBef>
                <a:spcPts val="0"/>
              </a:spcBef>
              <a:spcAft>
                <a:spcPts val="0"/>
              </a:spcAft>
              <a:buClr>
                <a:schemeClr val="dk1"/>
              </a:buClr>
              <a:buSzPts val="4300"/>
              <a:buChar char="•"/>
            </a:pPr>
            <a:r>
              <a:rPr lang="en-US">
                <a:solidFill>
                  <a:schemeClr val="lt1"/>
                </a:solidFill>
              </a:rPr>
              <a:t>Konsumen makin terkoneksi satu sama lain “siaran individu!” - narsis sudah merata </a:t>
            </a:r>
            <a:endParaRPr>
              <a:solidFill>
                <a:schemeClr val="lt1"/>
              </a:solidFill>
            </a:endParaRPr>
          </a:p>
          <a:p>
            <a:pPr indent="-273050" lvl="0" marL="228600" rtl="0" algn="l">
              <a:lnSpc>
                <a:spcPct val="70000"/>
              </a:lnSpc>
              <a:spcBef>
                <a:spcPts val="1000"/>
              </a:spcBef>
              <a:spcAft>
                <a:spcPts val="0"/>
              </a:spcAft>
              <a:buClr>
                <a:schemeClr val="dk1"/>
              </a:buClr>
              <a:buSzPts val="4300"/>
              <a:buChar char="•"/>
            </a:pPr>
            <a:r>
              <a:rPr lang="en-US">
                <a:solidFill>
                  <a:schemeClr val="lt1"/>
                </a:solidFill>
              </a:rPr>
              <a:t>“Me” personality  - Kepribadian saya</a:t>
            </a:r>
            <a:endParaRPr sz="2000">
              <a:solidFill>
                <a:schemeClr val="lt1"/>
              </a:solidFill>
            </a:endParaRPr>
          </a:p>
          <a:p>
            <a:pPr indent="-273050" lvl="0" marL="228600" rtl="0" algn="l">
              <a:lnSpc>
                <a:spcPct val="70000"/>
              </a:lnSpc>
              <a:spcBef>
                <a:spcPts val="1000"/>
              </a:spcBef>
              <a:spcAft>
                <a:spcPts val="0"/>
              </a:spcAft>
              <a:buClr>
                <a:schemeClr val="dk1"/>
              </a:buClr>
              <a:buSzPts val="4300"/>
              <a:buChar char="•"/>
            </a:pPr>
            <a:r>
              <a:rPr lang="en-US">
                <a:solidFill>
                  <a:schemeClr val="lt1"/>
                </a:solidFill>
              </a:rPr>
              <a:t>Mentalitas selebriti</a:t>
            </a:r>
            <a:endParaRPr>
              <a:solidFill>
                <a:schemeClr val="lt1"/>
              </a:solidFill>
            </a:endParaRPr>
          </a:p>
          <a:p>
            <a:pPr indent="0" lvl="0" marL="228600" rtl="0" algn="l">
              <a:lnSpc>
                <a:spcPct val="70000"/>
              </a:lnSpc>
              <a:spcBef>
                <a:spcPts val="1000"/>
              </a:spcBef>
              <a:spcAft>
                <a:spcPts val="0"/>
              </a:spcAft>
              <a:buClr>
                <a:schemeClr val="dk1"/>
              </a:buClr>
              <a:buSzPts val="3600"/>
              <a:buNone/>
            </a:pPr>
            <a:r>
              <a:t/>
            </a:r>
            <a:endParaRPr>
              <a:solidFill>
                <a:schemeClr val="lt1"/>
              </a:solidFill>
            </a:endParaRPr>
          </a:p>
          <a:p>
            <a:pPr indent="0" lvl="0" marL="228600" rtl="0" algn="l">
              <a:lnSpc>
                <a:spcPct val="70000"/>
              </a:lnSpc>
              <a:spcBef>
                <a:spcPts val="1000"/>
              </a:spcBef>
              <a:spcAft>
                <a:spcPts val="0"/>
              </a:spcAft>
              <a:buClr>
                <a:schemeClr val="dk1"/>
              </a:buClr>
              <a:buSzPts val="3600"/>
              <a:buNone/>
            </a:pPr>
            <a:r>
              <a:t/>
            </a:r>
            <a:endParaRPr>
              <a:solidFill>
                <a:schemeClr val="lt1"/>
              </a:solidFill>
            </a:endParaRPr>
          </a:p>
          <a:p>
            <a:pPr indent="0" lvl="0" marL="228600" rtl="0" algn="l">
              <a:lnSpc>
                <a:spcPct val="70000"/>
              </a:lnSpc>
              <a:spcBef>
                <a:spcPts val="1000"/>
              </a:spcBef>
              <a:spcAft>
                <a:spcPts val="0"/>
              </a:spcAft>
              <a:buClr>
                <a:schemeClr val="dk1"/>
              </a:buClr>
              <a:buSzPts val="3600"/>
              <a:buNone/>
            </a:pPr>
            <a:r>
              <a:t/>
            </a:r>
            <a:endParaRPr>
              <a:solidFill>
                <a:schemeClr val="lt1"/>
              </a:solidFill>
            </a:endParaRPr>
          </a:p>
        </p:txBody>
      </p:sp>
      <p:pic>
        <p:nvPicPr>
          <p:cNvPr id="257" name="Google Shape;257;p15"/>
          <p:cNvPicPr preferRelativeResize="0"/>
          <p:nvPr/>
        </p:nvPicPr>
        <p:blipFill rotWithShape="1">
          <a:blip r:embed="rId3">
            <a:alphaModFix/>
          </a:blip>
          <a:srcRect b="0" l="0" r="0" t="0"/>
          <a:stretch/>
        </p:blipFill>
        <p:spPr>
          <a:xfrm>
            <a:off x="948548" y="1704976"/>
            <a:ext cx="4077911" cy="441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6"/>
          <p:cNvSpPr txBox="1"/>
          <p:nvPr>
            <p:ph type="title"/>
          </p:nvPr>
        </p:nvSpPr>
        <p:spPr>
          <a:xfrm>
            <a:off x="1295401"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lang="en-US" sz="3200">
                <a:solidFill>
                  <a:schemeClr val="lt1"/>
                </a:solidFill>
                <a:latin typeface="Poppins"/>
                <a:ea typeface="Poppins"/>
                <a:cs typeface="Poppins"/>
                <a:sym typeface="Poppins"/>
              </a:rPr>
              <a:t>ADANYA PERGESERAN MEDIA SOSIAL</a:t>
            </a:r>
            <a:endParaRPr/>
          </a:p>
        </p:txBody>
      </p:sp>
      <p:sp>
        <p:nvSpPr>
          <p:cNvPr id="263" name="Google Shape;263;p16"/>
          <p:cNvSpPr txBox="1"/>
          <p:nvPr>
            <p:ph idx="1" type="body"/>
          </p:nvPr>
        </p:nvSpPr>
        <p:spPr>
          <a:xfrm>
            <a:off x="838199" y="2137893"/>
            <a:ext cx="4931535" cy="403907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3000"/>
              <a:buChar char="•"/>
            </a:pPr>
            <a:r>
              <a:rPr lang="en-US">
                <a:solidFill>
                  <a:schemeClr val="lt1"/>
                </a:solidFill>
              </a:rPr>
              <a:t>Euforia penggunaan media sosial sudah mulai surut. Sudah menjadi kebutuhan dasar (untuk informasi, komunikasi, diskusi, dll)</a:t>
            </a:r>
            <a:endParaRPr>
              <a:solidFill>
                <a:schemeClr val="lt1"/>
              </a:solidFill>
            </a:endParaRPr>
          </a:p>
          <a:p>
            <a:pPr indent="-228600" lvl="0" marL="228600" rtl="0" algn="l">
              <a:lnSpc>
                <a:spcPct val="80000"/>
              </a:lnSpc>
              <a:spcBef>
                <a:spcPts val="1000"/>
              </a:spcBef>
              <a:spcAft>
                <a:spcPts val="0"/>
              </a:spcAft>
              <a:buClr>
                <a:srgbClr val="980000"/>
              </a:buClr>
              <a:buSzPts val="3000"/>
              <a:buChar char="•"/>
            </a:pPr>
            <a:r>
              <a:rPr lang="en-US">
                <a:solidFill>
                  <a:schemeClr val="accent4"/>
                </a:solidFill>
              </a:rPr>
              <a:t>Membanjirnya Tablet/HP, Android (App) </a:t>
            </a:r>
            <a:endParaRPr>
              <a:solidFill>
                <a:schemeClr val="accent4"/>
              </a:solidFill>
            </a:endParaRPr>
          </a:p>
          <a:p>
            <a:pPr indent="-228600" lvl="0" marL="228600" rtl="0" algn="l">
              <a:lnSpc>
                <a:spcPct val="80000"/>
              </a:lnSpc>
              <a:spcBef>
                <a:spcPts val="1000"/>
              </a:spcBef>
              <a:spcAft>
                <a:spcPts val="0"/>
              </a:spcAft>
              <a:buClr>
                <a:schemeClr val="dk1"/>
              </a:buClr>
              <a:buSzPts val="3000"/>
              <a:buChar char="•"/>
            </a:pPr>
            <a:r>
              <a:rPr lang="en-US">
                <a:solidFill>
                  <a:schemeClr val="lt1"/>
                </a:solidFill>
              </a:rPr>
              <a:t>Lahirnya banyak social media entrepreneur</a:t>
            </a:r>
            <a:endParaRPr>
              <a:solidFill>
                <a:schemeClr val="lt1"/>
              </a:solidFill>
            </a:endParaRPr>
          </a:p>
          <a:p>
            <a:pPr indent="-50800" lvl="0" marL="228600" rtl="0" algn="l">
              <a:lnSpc>
                <a:spcPct val="80000"/>
              </a:lnSpc>
              <a:spcBef>
                <a:spcPts val="1000"/>
              </a:spcBef>
              <a:spcAft>
                <a:spcPts val="0"/>
              </a:spcAft>
              <a:buClr>
                <a:schemeClr val="dk1"/>
              </a:buClr>
              <a:buSzPts val="2800"/>
              <a:buNone/>
            </a:pPr>
            <a:r>
              <a:t/>
            </a:r>
            <a:endParaRPr sz="3000"/>
          </a:p>
        </p:txBody>
      </p:sp>
      <p:sp>
        <p:nvSpPr>
          <p:cNvPr id="264" name="Google Shape;264;p16"/>
          <p:cNvSpPr/>
          <p:nvPr/>
        </p:nvSpPr>
        <p:spPr>
          <a:xfrm>
            <a:off x="6693530" y="1690688"/>
            <a:ext cx="4821536" cy="4738757"/>
          </a:xfrm>
          <a:custGeom>
            <a:rect b="b" l="l" r="r" t="t"/>
            <a:pathLst>
              <a:path extrusionOk="0"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rotWithShape="1">
            <a:blip r:embed="rId3">
              <a:alphaModFix/>
            </a:blip>
            <a:stretch>
              <a:fillRect b="-14" l="-20382" r="-81462" t="24"/>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6"/>
          <p:cNvSpPr txBox="1"/>
          <p:nvPr/>
        </p:nvSpPr>
        <p:spPr>
          <a:xfrm>
            <a:off x="983673" y="5962918"/>
            <a:ext cx="4580000"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4"/>
                </a:solidFill>
                <a:latin typeface="Poppins"/>
                <a:ea typeface="Poppins"/>
                <a:cs typeface="Poppins"/>
                <a:sym typeface="Poppins"/>
              </a:rPr>
              <a:t>(YUSWOHADY, 2012)</a:t>
            </a:r>
            <a:endParaRPr b="1" i="0" sz="1400" u="none" cap="none" strike="noStrike">
              <a:solidFill>
                <a:schemeClr val="accent4"/>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7"/>
          <p:cNvSpPr/>
          <p:nvPr/>
        </p:nvSpPr>
        <p:spPr>
          <a:xfrm>
            <a:off x="6980543" y="1771763"/>
            <a:ext cx="4837384" cy="4401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Menuntut Perubahan PARADIGMA/MINDSET...</a:t>
            </a:r>
            <a:endParaRPr b="1"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Dari </a:t>
            </a:r>
            <a:r>
              <a:rPr b="1" i="0" lang="en-US" sz="2800" u="none" cap="none" strike="noStrike">
                <a:solidFill>
                  <a:schemeClr val="accent4"/>
                </a:solidFill>
                <a:latin typeface="Calibri"/>
                <a:ea typeface="Calibri"/>
                <a:cs typeface="Calibri"/>
                <a:sym typeface="Calibri"/>
              </a:rPr>
              <a:t>TRANSAKSIONAL</a:t>
            </a:r>
            <a:r>
              <a:rPr b="1" i="0" lang="en-US" sz="2800" u="none" cap="none" strike="noStrike">
                <a:solidFill>
                  <a:schemeClr val="lt1"/>
                </a:solidFill>
                <a:latin typeface="Calibri"/>
                <a:ea typeface="Calibri"/>
                <a:cs typeface="Calibri"/>
                <a:sym typeface="Calibri"/>
              </a:rPr>
              <a:t> ke </a:t>
            </a:r>
            <a:r>
              <a:rPr b="1" i="0" lang="en-US" sz="2800" u="none" cap="none" strike="noStrike">
                <a:solidFill>
                  <a:schemeClr val="accent2"/>
                </a:solidFill>
                <a:latin typeface="Calibri"/>
                <a:ea typeface="Calibri"/>
                <a:cs typeface="Calibri"/>
                <a:sym typeface="Calibri"/>
              </a:rPr>
              <a:t>RELASIONAL</a:t>
            </a:r>
            <a:r>
              <a:rPr b="1" i="0" lang="en-US" sz="2800" u="none" cap="none" strike="noStrike">
                <a:solidFill>
                  <a:schemeClr val="lt1"/>
                </a:solidFill>
                <a:latin typeface="Calibri"/>
                <a:ea typeface="Calibri"/>
                <a:cs typeface="Calibri"/>
                <a:sym typeface="Calibri"/>
              </a:rPr>
              <a:t>!</a:t>
            </a:r>
            <a:endParaRPr b="1"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Dari </a:t>
            </a:r>
            <a:r>
              <a:rPr b="1" i="0" lang="en-US" sz="2800" u="none" cap="none" strike="noStrike">
                <a:solidFill>
                  <a:schemeClr val="accent4"/>
                </a:solidFill>
                <a:latin typeface="Calibri"/>
                <a:ea typeface="Calibri"/>
                <a:cs typeface="Calibri"/>
                <a:sym typeface="Calibri"/>
              </a:rPr>
              <a:t>BROADCASTING</a:t>
            </a:r>
            <a:r>
              <a:rPr b="1" i="0" lang="en-US" sz="2800" u="none" cap="none" strike="noStrike">
                <a:solidFill>
                  <a:schemeClr val="lt1"/>
                </a:solidFill>
                <a:latin typeface="Calibri"/>
                <a:ea typeface="Calibri"/>
                <a:cs typeface="Calibri"/>
                <a:sym typeface="Calibri"/>
              </a:rPr>
              <a:t> ke </a:t>
            </a:r>
            <a:r>
              <a:rPr b="1" i="0" lang="en-US" sz="2800" u="none" cap="none" strike="noStrike">
                <a:solidFill>
                  <a:schemeClr val="accent2"/>
                </a:solidFill>
                <a:latin typeface="Calibri"/>
                <a:ea typeface="Calibri"/>
                <a:cs typeface="Calibri"/>
                <a:sym typeface="Calibri"/>
              </a:rPr>
              <a:t>CONNECTING</a:t>
            </a:r>
            <a:r>
              <a:rPr b="1" i="0" lang="en-US" sz="2800" u="none" cap="none" strike="noStrike">
                <a:solidFill>
                  <a:schemeClr val="lt1"/>
                </a:solidFill>
                <a:latin typeface="Calibri"/>
                <a:ea typeface="Calibri"/>
                <a:cs typeface="Calibri"/>
                <a:sym typeface="Calibri"/>
              </a:rPr>
              <a:t>!</a:t>
            </a:r>
            <a:br>
              <a:rPr b="1" i="0" lang="en-US" sz="2800" u="none" cap="none" strike="noStrike">
                <a:solidFill>
                  <a:schemeClr val="lt1"/>
                </a:solidFill>
                <a:latin typeface="Calibri"/>
                <a:ea typeface="Calibri"/>
                <a:cs typeface="Calibri"/>
                <a:sym typeface="Calibri"/>
              </a:rPr>
            </a:br>
            <a:endParaRPr b="1" i="0" sz="2800" u="none" cap="none" strike="noStrike">
              <a:solidFill>
                <a:schemeClr val="lt1"/>
              </a:solidFill>
              <a:latin typeface="Calibri"/>
              <a:ea typeface="Calibri"/>
              <a:cs typeface="Calibri"/>
              <a:sym typeface="Calibri"/>
            </a:endParaRPr>
          </a:p>
        </p:txBody>
      </p:sp>
      <p:pic>
        <p:nvPicPr>
          <p:cNvPr id="271" name="Google Shape;271;p17"/>
          <p:cNvPicPr preferRelativeResize="0"/>
          <p:nvPr/>
        </p:nvPicPr>
        <p:blipFill rotWithShape="1">
          <a:blip r:embed="rId3">
            <a:alphaModFix/>
          </a:blip>
          <a:srcRect b="16737" l="0" r="0" t="5646"/>
          <a:stretch/>
        </p:blipFill>
        <p:spPr>
          <a:xfrm>
            <a:off x="443346" y="2673927"/>
            <a:ext cx="6081609" cy="22721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19b3c33729_0_173"/>
          <p:cNvSpPr/>
          <p:nvPr/>
        </p:nvSpPr>
        <p:spPr>
          <a:xfrm>
            <a:off x="2180112" y="-10885"/>
            <a:ext cx="3401040" cy="2224175"/>
          </a:xfrm>
          <a:custGeom>
            <a:rect b="b" l="l" r="r" t="t"/>
            <a:pathLst>
              <a:path extrusionOk="0" h="3332097" w="5133645">
                <a:moveTo>
                  <a:pt x="0" y="0"/>
                </a:moveTo>
                <a:cubicBezTo>
                  <a:pt x="1405490" y="882964"/>
                  <a:pt x="2182073" y="1971959"/>
                  <a:pt x="2718867" y="3332097"/>
                </a:cubicBezTo>
                <a:lnTo>
                  <a:pt x="5133645" y="3326639"/>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2" name="Google Shape;102;g119b3c33729_0_173"/>
          <p:cNvSpPr/>
          <p:nvPr/>
        </p:nvSpPr>
        <p:spPr>
          <a:xfrm>
            <a:off x="1837372" y="-23082"/>
            <a:ext cx="4245882" cy="3365303"/>
          </a:xfrm>
          <a:custGeom>
            <a:rect b="b" l="l" r="r" t="t"/>
            <a:pathLst>
              <a:path extrusionOk="0" h="5041653" w="5917606">
                <a:moveTo>
                  <a:pt x="0" y="0"/>
                </a:moveTo>
                <a:cubicBezTo>
                  <a:pt x="1988349" y="1026811"/>
                  <a:pt x="3009136" y="3355306"/>
                  <a:pt x="3043967" y="5041653"/>
                </a:cubicBezTo>
                <a:lnTo>
                  <a:pt x="5917606" y="5031454"/>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3" name="Google Shape;103;g119b3c33729_0_173"/>
          <p:cNvSpPr/>
          <p:nvPr/>
        </p:nvSpPr>
        <p:spPr>
          <a:xfrm>
            <a:off x="1552668" y="-2942"/>
            <a:ext cx="4510355" cy="4512779"/>
          </a:xfrm>
          <a:custGeom>
            <a:rect b="b" l="l" r="r" t="t"/>
            <a:pathLst>
              <a:path extrusionOk="0" h="5042211" w="6157481">
                <a:moveTo>
                  <a:pt x="0" y="0"/>
                </a:moveTo>
                <a:cubicBezTo>
                  <a:pt x="2647339" y="886277"/>
                  <a:pt x="3586715" y="3365578"/>
                  <a:pt x="3043967" y="5041653"/>
                </a:cubicBezTo>
                <a:lnTo>
                  <a:pt x="6157481" y="5042211"/>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04" name="Google Shape;104;g119b3c33729_0_173"/>
          <p:cNvSpPr/>
          <p:nvPr/>
        </p:nvSpPr>
        <p:spPr>
          <a:xfrm>
            <a:off x="1162388" y="-9791"/>
            <a:ext cx="4389820" cy="5652705"/>
          </a:xfrm>
          <a:custGeom>
            <a:rect b="b" l="l" r="r" t="t"/>
            <a:pathLst>
              <a:path extrusionOk="0" h="5035817" w="5453192">
                <a:moveTo>
                  <a:pt x="0" y="0"/>
                </a:moveTo>
                <a:cubicBezTo>
                  <a:pt x="3150690" y="849061"/>
                  <a:pt x="4013837" y="3301636"/>
                  <a:pt x="2447860" y="5016076"/>
                </a:cubicBezTo>
                <a:lnTo>
                  <a:pt x="5453192" y="5035817"/>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105" name="Google Shape;105;g119b3c33729_0_173"/>
          <p:cNvGrpSpPr/>
          <p:nvPr/>
        </p:nvGrpSpPr>
        <p:grpSpPr>
          <a:xfrm>
            <a:off x="5041006" y="2730516"/>
            <a:ext cx="6371769" cy="646500"/>
            <a:chOff x="4818251" y="1294425"/>
            <a:chExt cx="6371769" cy="646500"/>
          </a:xfrm>
        </p:grpSpPr>
        <p:sp>
          <p:nvSpPr>
            <p:cNvPr id="106" name="Google Shape;106;g119b3c33729_0_173"/>
            <p:cNvSpPr txBox="1"/>
            <p:nvPr/>
          </p:nvSpPr>
          <p:spPr>
            <a:xfrm>
              <a:off x="6032120" y="1363684"/>
              <a:ext cx="5157900" cy="507900"/>
            </a:xfrm>
            <a:prstGeom prst="rect">
              <a:avLst/>
            </a:prstGeom>
            <a:noFill/>
            <a:ln>
              <a:noFill/>
            </a:ln>
          </p:spPr>
          <p:txBody>
            <a:bodyPr anchorCtr="0" anchor="ctr"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FFFF00"/>
                  </a:solidFill>
                  <a:latin typeface="Calibri"/>
                  <a:ea typeface="Calibri"/>
                  <a:cs typeface="Calibri"/>
                  <a:sym typeface="Calibri"/>
                </a:rPr>
                <a:t>Peluang dan Adopsi Media Digital </a:t>
              </a:r>
              <a:endParaRPr b="1" i="0" sz="2700" u="none" cap="none" strike="noStrike">
                <a:solidFill>
                  <a:srgbClr val="FFFF00"/>
                </a:solidFill>
                <a:latin typeface="Calibri"/>
                <a:ea typeface="Calibri"/>
                <a:cs typeface="Calibri"/>
                <a:sym typeface="Calibri"/>
              </a:endParaRPr>
            </a:p>
          </p:txBody>
        </p:sp>
        <p:sp>
          <p:nvSpPr>
            <p:cNvPr id="107" name="Google Shape;107;g119b3c33729_0_173"/>
            <p:cNvSpPr txBox="1"/>
            <p:nvPr/>
          </p:nvSpPr>
          <p:spPr>
            <a:xfrm>
              <a:off x="4818251" y="1294425"/>
              <a:ext cx="958200" cy="646500"/>
            </a:xfrm>
            <a:prstGeom prst="rect">
              <a:avLst/>
            </a:prstGeom>
            <a:noFill/>
            <a:ln>
              <a:noFill/>
            </a:ln>
          </p:spPr>
          <p:txBody>
            <a:bodyPr anchorCtr="0" anchor="ctr"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02</a:t>
              </a:r>
              <a:endParaRPr b="1" i="0" sz="3600" u="none" cap="none" strike="noStrike">
                <a:solidFill>
                  <a:schemeClr val="lt1"/>
                </a:solidFill>
                <a:latin typeface="Calibri"/>
                <a:ea typeface="Calibri"/>
                <a:cs typeface="Calibri"/>
                <a:sym typeface="Calibri"/>
              </a:endParaRPr>
            </a:p>
          </p:txBody>
        </p:sp>
      </p:grpSp>
      <p:grpSp>
        <p:nvGrpSpPr>
          <p:cNvPr id="108" name="Google Shape;108;g119b3c33729_0_173"/>
          <p:cNvGrpSpPr/>
          <p:nvPr/>
        </p:nvGrpSpPr>
        <p:grpSpPr>
          <a:xfrm>
            <a:off x="4561958" y="5021437"/>
            <a:ext cx="5721678" cy="646500"/>
            <a:chOff x="4818251" y="1294425"/>
            <a:chExt cx="5721678" cy="646500"/>
          </a:xfrm>
        </p:grpSpPr>
        <p:sp>
          <p:nvSpPr>
            <p:cNvPr id="109" name="Google Shape;109;g119b3c33729_0_173"/>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FFFF00"/>
                  </a:solidFill>
                  <a:latin typeface="Calibri"/>
                  <a:ea typeface="Calibri"/>
                  <a:cs typeface="Calibri"/>
                  <a:sym typeface="Calibri"/>
                </a:rPr>
                <a:t>Tren Pemasaran Digital</a:t>
              </a:r>
              <a:endParaRPr b="1" i="0" sz="2700" u="none" cap="none" strike="noStrike">
                <a:solidFill>
                  <a:srgbClr val="FFFF00"/>
                </a:solidFill>
                <a:latin typeface="Calibri"/>
                <a:ea typeface="Calibri"/>
                <a:cs typeface="Calibri"/>
                <a:sym typeface="Calibri"/>
              </a:endParaRPr>
            </a:p>
          </p:txBody>
        </p:sp>
        <p:sp>
          <p:nvSpPr>
            <p:cNvPr id="110" name="Google Shape;110;g119b3c33729_0_173"/>
            <p:cNvSpPr txBox="1"/>
            <p:nvPr/>
          </p:nvSpPr>
          <p:spPr>
            <a:xfrm>
              <a:off x="4818251" y="1294425"/>
              <a:ext cx="958200" cy="646500"/>
            </a:xfrm>
            <a:prstGeom prst="rect">
              <a:avLst/>
            </a:prstGeom>
            <a:noFill/>
            <a:ln>
              <a:noFill/>
            </a:ln>
          </p:spPr>
          <p:txBody>
            <a:bodyPr anchorCtr="0" anchor="ctr"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04</a:t>
              </a:r>
              <a:endParaRPr b="1" i="0" sz="3600" u="none" cap="none" strike="noStrike">
                <a:solidFill>
                  <a:schemeClr val="lt1"/>
                </a:solidFill>
                <a:latin typeface="Calibri"/>
                <a:ea typeface="Calibri"/>
                <a:cs typeface="Calibri"/>
                <a:sym typeface="Calibri"/>
              </a:endParaRPr>
            </a:p>
          </p:txBody>
        </p:sp>
      </p:grpSp>
      <p:sp>
        <p:nvSpPr>
          <p:cNvPr id="111" name="Google Shape;111;g119b3c33729_0_173"/>
          <p:cNvSpPr txBox="1"/>
          <p:nvPr/>
        </p:nvSpPr>
        <p:spPr>
          <a:xfrm>
            <a:off x="5242618" y="508721"/>
            <a:ext cx="5881655" cy="58473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AGENDA PEMBELAJARAN</a:t>
            </a:r>
            <a:endParaRPr/>
          </a:p>
        </p:txBody>
      </p:sp>
      <p:grpSp>
        <p:nvGrpSpPr>
          <p:cNvPr id="112" name="Google Shape;112;g119b3c33729_0_173"/>
          <p:cNvGrpSpPr/>
          <p:nvPr/>
        </p:nvGrpSpPr>
        <p:grpSpPr>
          <a:xfrm>
            <a:off x="196865" y="330427"/>
            <a:ext cx="4299190" cy="1029822"/>
            <a:chOff x="6453398" y="244444"/>
            <a:chExt cx="5492067" cy="1315562"/>
          </a:xfrm>
        </p:grpSpPr>
        <p:sp>
          <p:nvSpPr>
            <p:cNvPr id="113" name="Google Shape;113;g119b3c33729_0_173"/>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114" name="Google Shape;114;g119b3c33729_0_173"/>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115" name="Google Shape;115;g119b3c33729_0_173"/>
            <p:cNvPicPr preferRelativeResize="0"/>
            <p:nvPr/>
          </p:nvPicPr>
          <p:blipFill rotWithShape="1">
            <a:blip r:embed="rId4">
              <a:alphaModFix/>
            </a:blip>
            <a:srcRect b="0" l="0" r="0" t="0"/>
            <a:stretch/>
          </p:blipFill>
          <p:spPr>
            <a:xfrm>
              <a:off x="8747829" y="343939"/>
              <a:ext cx="1138136" cy="1138136"/>
            </a:xfrm>
            <a:prstGeom prst="rect">
              <a:avLst/>
            </a:prstGeom>
            <a:noFill/>
            <a:ln>
              <a:noFill/>
            </a:ln>
          </p:spPr>
        </p:pic>
      </p:grpSp>
      <p:pic>
        <p:nvPicPr>
          <p:cNvPr id="116" name="Google Shape;116;g119b3c33729_0_173"/>
          <p:cNvPicPr preferRelativeResize="0"/>
          <p:nvPr/>
        </p:nvPicPr>
        <p:blipFill rotWithShape="1">
          <a:blip r:embed="rId5">
            <a:alphaModFix/>
          </a:blip>
          <a:srcRect b="0" l="0" r="0" t="0"/>
          <a:stretch/>
        </p:blipFill>
        <p:spPr>
          <a:xfrm>
            <a:off x="3410328" y="438000"/>
            <a:ext cx="494275" cy="814676"/>
          </a:xfrm>
          <a:prstGeom prst="rect">
            <a:avLst/>
          </a:prstGeom>
          <a:noFill/>
          <a:ln>
            <a:noFill/>
          </a:ln>
        </p:spPr>
      </p:pic>
      <p:grpSp>
        <p:nvGrpSpPr>
          <p:cNvPr id="117" name="Google Shape;117;g119b3c33729_0_173"/>
          <p:cNvGrpSpPr/>
          <p:nvPr/>
        </p:nvGrpSpPr>
        <p:grpSpPr>
          <a:xfrm>
            <a:off x="4561958" y="1585055"/>
            <a:ext cx="5721678" cy="646500"/>
            <a:chOff x="4818251" y="1294425"/>
            <a:chExt cx="5721678" cy="646500"/>
          </a:xfrm>
        </p:grpSpPr>
        <p:sp>
          <p:nvSpPr>
            <p:cNvPr id="118" name="Google Shape;118;g119b3c33729_0_173"/>
            <p:cNvSpPr txBox="1"/>
            <p:nvPr/>
          </p:nvSpPr>
          <p:spPr>
            <a:xfrm>
              <a:off x="4818251" y="1294425"/>
              <a:ext cx="958200" cy="646500"/>
            </a:xfrm>
            <a:prstGeom prst="rect">
              <a:avLst/>
            </a:prstGeom>
            <a:noFill/>
            <a:ln>
              <a:noFill/>
            </a:ln>
          </p:spPr>
          <p:txBody>
            <a:bodyPr anchorCtr="0" anchor="ctr"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01</a:t>
              </a:r>
              <a:endParaRPr b="1" i="0" sz="3600" u="none" cap="none" strike="noStrike">
                <a:solidFill>
                  <a:schemeClr val="lt1"/>
                </a:solidFill>
                <a:latin typeface="Calibri"/>
                <a:ea typeface="Calibri"/>
                <a:cs typeface="Calibri"/>
                <a:sym typeface="Calibri"/>
              </a:endParaRPr>
            </a:p>
          </p:txBody>
        </p:sp>
        <p:sp>
          <p:nvSpPr>
            <p:cNvPr id="119" name="Google Shape;119;g119b3c33729_0_173"/>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FFFF00"/>
                  </a:solidFill>
                  <a:latin typeface="Calibri"/>
                  <a:ea typeface="Calibri"/>
                  <a:cs typeface="Calibri"/>
                  <a:sym typeface="Calibri"/>
                </a:rPr>
                <a:t>Memahami Kewirausahaan</a:t>
              </a:r>
              <a:endParaRPr b="1" i="0" sz="2700" u="none" cap="none" strike="noStrike">
                <a:solidFill>
                  <a:srgbClr val="FFFF00"/>
                </a:solidFill>
                <a:latin typeface="Calibri"/>
                <a:ea typeface="Calibri"/>
                <a:cs typeface="Calibri"/>
                <a:sym typeface="Calibri"/>
              </a:endParaRPr>
            </a:p>
          </p:txBody>
        </p:sp>
      </p:grpSp>
      <p:grpSp>
        <p:nvGrpSpPr>
          <p:cNvPr id="120" name="Google Shape;120;g119b3c33729_0_173"/>
          <p:cNvGrpSpPr/>
          <p:nvPr/>
        </p:nvGrpSpPr>
        <p:grpSpPr>
          <a:xfrm>
            <a:off x="5041033" y="3875976"/>
            <a:ext cx="6234340" cy="646500"/>
            <a:chOff x="4818251" y="1294425"/>
            <a:chExt cx="5721678" cy="646500"/>
          </a:xfrm>
        </p:grpSpPr>
        <p:sp>
          <p:nvSpPr>
            <p:cNvPr id="121" name="Google Shape;121;g119b3c33729_0_173"/>
            <p:cNvSpPr txBox="1"/>
            <p:nvPr/>
          </p:nvSpPr>
          <p:spPr>
            <a:xfrm>
              <a:off x="4818251" y="1294425"/>
              <a:ext cx="958200" cy="646500"/>
            </a:xfrm>
            <a:prstGeom prst="rect">
              <a:avLst/>
            </a:prstGeom>
            <a:noFill/>
            <a:ln>
              <a:noFill/>
            </a:ln>
          </p:spPr>
          <p:txBody>
            <a:bodyPr anchorCtr="0" anchor="ctr"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03</a:t>
              </a:r>
              <a:endParaRPr b="1" i="0" sz="3600" u="none" cap="none" strike="noStrike">
                <a:solidFill>
                  <a:schemeClr val="lt1"/>
                </a:solidFill>
                <a:latin typeface="Calibri"/>
                <a:ea typeface="Calibri"/>
                <a:cs typeface="Calibri"/>
                <a:sym typeface="Calibri"/>
              </a:endParaRPr>
            </a:p>
          </p:txBody>
        </p:sp>
        <p:sp>
          <p:nvSpPr>
            <p:cNvPr id="122" name="Google Shape;122;g119b3c33729_0_173"/>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FFFF00"/>
                  </a:solidFill>
                  <a:latin typeface="Calibri"/>
                  <a:ea typeface="Calibri"/>
                  <a:cs typeface="Calibri"/>
                  <a:sym typeface="Calibri"/>
                </a:rPr>
                <a:t>Mindset Kewirausahaan Digital</a:t>
              </a:r>
              <a:endParaRPr b="1" i="0" sz="2700" u="none" cap="none" strike="noStrike">
                <a:solidFill>
                  <a:srgbClr val="FFFF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8"/>
          <p:cNvSpPr txBox="1"/>
          <p:nvPr>
            <p:ph type="title"/>
          </p:nvPr>
        </p:nvSpPr>
        <p:spPr>
          <a:xfrm>
            <a:off x="4482004" y="443835"/>
            <a:ext cx="7091300" cy="89858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0000"/>
              </a:buClr>
              <a:buSzPts val="4000"/>
              <a:buFont typeface="Calibri"/>
              <a:buNone/>
            </a:pPr>
            <a:r>
              <a:rPr b="1" lang="en-US" sz="3200">
                <a:solidFill>
                  <a:schemeClr val="lt1"/>
                </a:solidFill>
                <a:latin typeface="Poppins"/>
                <a:ea typeface="Poppins"/>
                <a:cs typeface="Poppins"/>
                <a:sym typeface="Poppins"/>
              </a:rPr>
              <a:t>MANFAAT ADOPSI DIGITAL</a:t>
            </a:r>
            <a:endParaRPr b="1" sz="3600">
              <a:solidFill>
                <a:schemeClr val="lt1"/>
              </a:solidFill>
              <a:latin typeface="Poppins"/>
              <a:ea typeface="Poppins"/>
              <a:cs typeface="Poppins"/>
              <a:sym typeface="Poppins"/>
            </a:endParaRPr>
          </a:p>
        </p:txBody>
      </p:sp>
      <p:pic>
        <p:nvPicPr>
          <p:cNvPr id="277" name="Google Shape;277;p18"/>
          <p:cNvPicPr preferRelativeResize="0"/>
          <p:nvPr/>
        </p:nvPicPr>
        <p:blipFill rotWithShape="1">
          <a:blip r:embed="rId3">
            <a:alphaModFix/>
          </a:blip>
          <a:srcRect b="0" l="0" r="0" t="0"/>
          <a:stretch/>
        </p:blipFill>
        <p:spPr>
          <a:xfrm>
            <a:off x="1348108" y="1953491"/>
            <a:ext cx="5177383" cy="4426658"/>
          </a:xfrm>
          <a:prstGeom prst="rect">
            <a:avLst/>
          </a:prstGeom>
          <a:noFill/>
          <a:ln>
            <a:noFill/>
          </a:ln>
        </p:spPr>
      </p:pic>
      <p:pic>
        <p:nvPicPr>
          <p:cNvPr id="278" name="Google Shape;278;p18"/>
          <p:cNvPicPr preferRelativeResize="0"/>
          <p:nvPr/>
        </p:nvPicPr>
        <p:blipFill rotWithShape="1">
          <a:blip r:embed="rId4">
            <a:alphaModFix/>
          </a:blip>
          <a:srcRect b="0" l="0" r="0" t="0"/>
          <a:stretch/>
        </p:blipFill>
        <p:spPr>
          <a:xfrm>
            <a:off x="7767964" y="1551709"/>
            <a:ext cx="3371090" cy="4828440"/>
          </a:xfrm>
          <a:prstGeom prst="rect">
            <a:avLst/>
          </a:prstGeom>
          <a:noFill/>
          <a:ln>
            <a:noFill/>
          </a:ln>
        </p:spPr>
      </p:pic>
      <p:sp>
        <p:nvSpPr>
          <p:cNvPr id="279" name="Google Shape;279;p18"/>
          <p:cNvSpPr/>
          <p:nvPr/>
        </p:nvSpPr>
        <p:spPr>
          <a:xfrm>
            <a:off x="1620982" y="3394364"/>
            <a:ext cx="2410691" cy="5957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accent5"/>
                </a:solidFill>
                <a:latin typeface="Arial"/>
                <a:ea typeface="Arial"/>
                <a:cs typeface="Arial"/>
                <a:sym typeface="Arial"/>
              </a:rPr>
              <a:t>MENUMBUHKAN INOVASI</a:t>
            </a:r>
            <a:endParaRPr/>
          </a:p>
        </p:txBody>
      </p:sp>
      <p:sp>
        <p:nvSpPr>
          <p:cNvPr id="280" name="Google Shape;280;p18"/>
          <p:cNvSpPr txBox="1"/>
          <p:nvPr/>
        </p:nvSpPr>
        <p:spPr>
          <a:xfrm>
            <a:off x="1634836" y="4987635"/>
            <a:ext cx="1607128" cy="738664"/>
          </a:xfrm>
          <a:prstGeom prst="rect">
            <a:avLst/>
          </a:prstGeom>
          <a:solidFill>
            <a:srgbClr val="5583E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MENGUBAH BISNIS</a:t>
            </a:r>
            <a:endParaRPr/>
          </a:p>
        </p:txBody>
      </p:sp>
      <p:sp>
        <p:nvSpPr>
          <p:cNvPr id="281" name="Google Shape;281;p18"/>
          <p:cNvSpPr/>
          <p:nvPr/>
        </p:nvSpPr>
        <p:spPr>
          <a:xfrm>
            <a:off x="7869383" y="2424547"/>
            <a:ext cx="2396835" cy="5818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900" u="none" cap="none" strike="noStrike">
                <a:solidFill>
                  <a:srgbClr val="217CE0"/>
                </a:solidFill>
                <a:latin typeface="Arial"/>
                <a:ea typeface="Arial"/>
                <a:cs typeface="Arial"/>
                <a:sym typeface="Arial"/>
              </a:rPr>
              <a:t>MENINGKATKAN PENGALAMAN DAN KETERIKATAN KONSUMEN</a:t>
            </a:r>
            <a:endParaRPr/>
          </a:p>
        </p:txBody>
      </p:sp>
      <p:sp>
        <p:nvSpPr>
          <p:cNvPr id="282" name="Google Shape;282;p18"/>
          <p:cNvSpPr/>
          <p:nvPr/>
        </p:nvSpPr>
        <p:spPr>
          <a:xfrm>
            <a:off x="7869383" y="3754582"/>
            <a:ext cx="955962" cy="5264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rgbClr val="217CE0"/>
                </a:solidFill>
                <a:latin typeface="Arial"/>
                <a:ea typeface="Arial"/>
                <a:cs typeface="Arial"/>
                <a:sym typeface="Arial"/>
              </a:rPr>
              <a:t>MENINGKATKAN</a:t>
            </a:r>
            <a:r>
              <a:rPr b="0" i="0" lang="en-US" sz="900" u="none" cap="none" strike="noStrike">
                <a:solidFill>
                  <a:srgbClr val="217CE0"/>
                </a:solidFill>
                <a:latin typeface="Arial"/>
                <a:ea typeface="Arial"/>
                <a:cs typeface="Arial"/>
                <a:sym typeface="Arial"/>
              </a:rPr>
              <a:t> EFISIENSI</a:t>
            </a:r>
            <a:endParaRPr/>
          </a:p>
        </p:txBody>
      </p:sp>
      <p:sp>
        <p:nvSpPr>
          <p:cNvPr id="283" name="Google Shape;283;p18"/>
          <p:cNvSpPr txBox="1"/>
          <p:nvPr/>
        </p:nvSpPr>
        <p:spPr>
          <a:xfrm>
            <a:off x="7869383" y="5791198"/>
            <a:ext cx="2840181" cy="430887"/>
          </a:xfrm>
          <a:prstGeom prst="rect">
            <a:avLst/>
          </a:prstGeom>
          <a:solidFill>
            <a:srgbClr val="737D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MENINGKATKAN KEMAMPUAN MEMBUAT KEPUTUSAN BISNIS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9"/>
          <p:cNvSpPr txBox="1"/>
          <p:nvPr>
            <p:ph type="title"/>
          </p:nvPr>
        </p:nvSpPr>
        <p:spPr>
          <a:xfrm>
            <a:off x="638881" y="362816"/>
            <a:ext cx="10909640" cy="151030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0000"/>
              </a:buClr>
              <a:buSzPts val="6600"/>
              <a:buFont typeface="Calibri"/>
              <a:buNone/>
            </a:pPr>
            <a:r>
              <a:rPr b="1" lang="en-US" sz="3200">
                <a:solidFill>
                  <a:schemeClr val="lt1"/>
                </a:solidFill>
                <a:latin typeface="Poppins"/>
                <a:ea typeface="Poppins"/>
                <a:cs typeface="Poppins"/>
                <a:sym typeface="Poppins"/>
              </a:rPr>
              <a:t>PAHAMI KARAKTER DUNIA DIGITAL</a:t>
            </a:r>
            <a:endParaRPr b="1" sz="1800">
              <a:solidFill>
                <a:schemeClr val="lt1"/>
              </a:solidFill>
              <a:latin typeface="Poppins"/>
              <a:ea typeface="Poppins"/>
              <a:cs typeface="Poppins"/>
              <a:sym typeface="Poppins"/>
            </a:endParaRPr>
          </a:p>
        </p:txBody>
      </p:sp>
      <p:grpSp>
        <p:nvGrpSpPr>
          <p:cNvPr id="289" name="Google Shape;289;p19"/>
          <p:cNvGrpSpPr/>
          <p:nvPr/>
        </p:nvGrpSpPr>
        <p:grpSpPr>
          <a:xfrm>
            <a:off x="1006800" y="2277430"/>
            <a:ext cx="10626100" cy="3822855"/>
            <a:chOff x="1006800" y="2277430"/>
            <a:chExt cx="10626100" cy="3822855"/>
          </a:xfrm>
        </p:grpSpPr>
        <p:pic>
          <p:nvPicPr>
            <p:cNvPr id="290" name="Google Shape;290;p19"/>
            <p:cNvPicPr preferRelativeResize="0"/>
            <p:nvPr/>
          </p:nvPicPr>
          <p:blipFill rotWithShape="1">
            <a:blip r:embed="rId3">
              <a:alphaModFix/>
            </a:blip>
            <a:srcRect b="0" l="0" r="0" t="0"/>
            <a:stretch/>
          </p:blipFill>
          <p:spPr>
            <a:xfrm>
              <a:off x="1086423" y="2277430"/>
              <a:ext cx="10118598" cy="3822855"/>
            </a:xfrm>
            <a:prstGeom prst="rect">
              <a:avLst/>
            </a:prstGeom>
            <a:noFill/>
            <a:ln>
              <a:noFill/>
            </a:ln>
          </p:spPr>
        </p:pic>
        <p:sp>
          <p:nvSpPr>
            <p:cNvPr id="291" name="Google Shape;291;p19"/>
            <p:cNvSpPr txBox="1"/>
            <p:nvPr/>
          </p:nvSpPr>
          <p:spPr>
            <a:xfrm>
              <a:off x="1006800" y="4204825"/>
              <a:ext cx="246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Calibri"/>
                  <a:ea typeface="Calibri"/>
                  <a:cs typeface="Calibri"/>
                  <a:sym typeface="Calibri"/>
                </a:rPr>
                <a:t>(Dalam waktu yg sama )</a:t>
              </a:r>
              <a:endParaRPr sz="1800">
                <a:solidFill>
                  <a:schemeClr val="lt1"/>
                </a:solidFill>
                <a:latin typeface="Calibri"/>
                <a:ea typeface="Calibri"/>
                <a:cs typeface="Calibri"/>
                <a:sym typeface="Calibri"/>
              </a:endParaRPr>
            </a:p>
          </p:txBody>
        </p:sp>
        <p:sp>
          <p:nvSpPr>
            <p:cNvPr id="292" name="Google Shape;292;p19"/>
            <p:cNvSpPr txBox="1"/>
            <p:nvPr/>
          </p:nvSpPr>
          <p:spPr>
            <a:xfrm>
              <a:off x="3241875" y="4204825"/>
              <a:ext cx="221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Calibri"/>
                  <a:ea typeface="Calibri"/>
                  <a:cs typeface="Calibri"/>
                  <a:sym typeface="Calibri"/>
                </a:rPr>
                <a:t>(Umpan balik instan)</a:t>
              </a:r>
              <a:endParaRPr sz="1800">
                <a:solidFill>
                  <a:schemeClr val="lt1"/>
                </a:solidFill>
                <a:latin typeface="Calibri"/>
                <a:ea typeface="Calibri"/>
                <a:cs typeface="Calibri"/>
                <a:sym typeface="Calibri"/>
              </a:endParaRPr>
            </a:p>
          </p:txBody>
        </p:sp>
        <p:sp>
          <p:nvSpPr>
            <p:cNvPr id="293" name="Google Shape;293;p19"/>
            <p:cNvSpPr txBox="1"/>
            <p:nvPr/>
          </p:nvSpPr>
          <p:spPr>
            <a:xfrm>
              <a:off x="5675175" y="4204825"/>
              <a:ext cx="94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Calibri"/>
                  <a:ea typeface="Calibri"/>
                  <a:cs typeface="Calibri"/>
                  <a:sym typeface="Calibri"/>
                </a:rPr>
                <a:t>(Daring)</a:t>
              </a:r>
              <a:endParaRPr sz="1800">
                <a:solidFill>
                  <a:schemeClr val="lt1"/>
                </a:solidFill>
                <a:latin typeface="Calibri"/>
                <a:ea typeface="Calibri"/>
                <a:cs typeface="Calibri"/>
                <a:sym typeface="Calibri"/>
              </a:endParaRPr>
            </a:p>
          </p:txBody>
        </p:sp>
        <p:sp>
          <p:nvSpPr>
            <p:cNvPr id="294" name="Google Shape;294;p19"/>
            <p:cNvSpPr txBox="1"/>
            <p:nvPr/>
          </p:nvSpPr>
          <p:spPr>
            <a:xfrm>
              <a:off x="7355475" y="4204825"/>
              <a:ext cx="156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Calibri"/>
                  <a:ea typeface="Calibri"/>
                  <a:cs typeface="Calibri"/>
                  <a:sym typeface="Calibri"/>
                </a:rPr>
                <a:t>(Lintas bagian)</a:t>
              </a:r>
              <a:endParaRPr sz="1800">
                <a:solidFill>
                  <a:schemeClr val="lt1"/>
                </a:solidFill>
                <a:latin typeface="Calibri"/>
                <a:ea typeface="Calibri"/>
                <a:cs typeface="Calibri"/>
                <a:sym typeface="Calibri"/>
              </a:endParaRPr>
            </a:p>
          </p:txBody>
        </p:sp>
        <p:sp>
          <p:nvSpPr>
            <p:cNvPr id="295" name="Google Shape;295;p19"/>
            <p:cNvSpPr txBox="1"/>
            <p:nvPr/>
          </p:nvSpPr>
          <p:spPr>
            <a:xfrm>
              <a:off x="9154275" y="4204825"/>
              <a:ext cx="201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Calibri"/>
                  <a:ea typeface="Calibri"/>
                  <a:cs typeface="Calibri"/>
                  <a:sym typeface="Calibri"/>
                </a:rPr>
                <a:t>(Berdasarkan Data)</a:t>
              </a:r>
              <a:endParaRPr sz="1800">
                <a:solidFill>
                  <a:schemeClr val="lt1"/>
                </a:solidFill>
                <a:latin typeface="Calibri"/>
                <a:ea typeface="Calibri"/>
                <a:cs typeface="Calibri"/>
                <a:sym typeface="Calibri"/>
              </a:endParaRPr>
            </a:p>
          </p:txBody>
        </p:sp>
        <p:sp>
          <p:nvSpPr>
            <p:cNvPr id="296" name="Google Shape;296;p19"/>
            <p:cNvSpPr txBox="1"/>
            <p:nvPr/>
          </p:nvSpPr>
          <p:spPr>
            <a:xfrm>
              <a:off x="1197875" y="5379400"/>
              <a:ext cx="21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Calibri"/>
                  <a:ea typeface="Calibri"/>
                  <a:cs typeface="Calibri"/>
                  <a:sym typeface="Calibri"/>
                </a:rPr>
                <a:t>(Kerangka berpikir)</a:t>
              </a:r>
              <a:endParaRPr sz="1800">
                <a:solidFill>
                  <a:schemeClr val="lt1"/>
                </a:solidFill>
                <a:latin typeface="Calibri"/>
                <a:ea typeface="Calibri"/>
                <a:cs typeface="Calibri"/>
                <a:sym typeface="Calibri"/>
              </a:endParaRPr>
            </a:p>
          </p:txBody>
        </p:sp>
        <p:sp>
          <p:nvSpPr>
            <p:cNvPr id="297" name="Google Shape;297;p19"/>
            <p:cNvSpPr txBox="1"/>
            <p:nvPr/>
          </p:nvSpPr>
          <p:spPr>
            <a:xfrm>
              <a:off x="3590475" y="5379400"/>
              <a:ext cx="121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Calibri"/>
                  <a:ea typeface="Calibri"/>
                  <a:cs typeface="Calibri"/>
                  <a:sym typeface="Calibri"/>
                </a:rPr>
                <a:t>(Cerdas)</a:t>
              </a:r>
              <a:endParaRPr sz="1800">
                <a:solidFill>
                  <a:schemeClr val="lt1"/>
                </a:solidFill>
                <a:latin typeface="Calibri"/>
                <a:ea typeface="Calibri"/>
                <a:cs typeface="Calibri"/>
                <a:sym typeface="Calibri"/>
              </a:endParaRPr>
            </a:p>
          </p:txBody>
        </p:sp>
        <p:sp>
          <p:nvSpPr>
            <p:cNvPr id="298" name="Google Shape;298;p19"/>
            <p:cNvSpPr txBox="1"/>
            <p:nvPr/>
          </p:nvSpPr>
          <p:spPr>
            <a:xfrm>
              <a:off x="4653075" y="5306750"/>
              <a:ext cx="300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Calibri"/>
                  <a:ea typeface="Calibri"/>
                  <a:cs typeface="Calibri"/>
                  <a:sym typeface="Calibri"/>
                </a:rPr>
                <a:t>(Perbaikan berkelanjutan)</a:t>
              </a:r>
              <a:endParaRPr sz="1800">
                <a:solidFill>
                  <a:schemeClr val="lt1"/>
                </a:solidFill>
                <a:latin typeface="Calibri"/>
                <a:ea typeface="Calibri"/>
                <a:cs typeface="Calibri"/>
                <a:sym typeface="Calibri"/>
              </a:endParaRPr>
            </a:p>
          </p:txBody>
        </p:sp>
        <p:sp>
          <p:nvSpPr>
            <p:cNvPr id="299" name="Google Shape;299;p19"/>
            <p:cNvSpPr txBox="1"/>
            <p:nvPr/>
          </p:nvSpPr>
          <p:spPr>
            <a:xfrm>
              <a:off x="6854575" y="5303200"/>
              <a:ext cx="300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Calibri"/>
                  <a:ea typeface="Calibri"/>
                  <a:cs typeface="Calibri"/>
                  <a:sym typeface="Calibri"/>
                </a:rPr>
                <a:t>(Fokus Pelanggan)</a:t>
              </a:r>
              <a:endParaRPr sz="1800">
                <a:solidFill>
                  <a:schemeClr val="lt1"/>
                </a:solidFill>
                <a:latin typeface="Calibri"/>
                <a:ea typeface="Calibri"/>
                <a:cs typeface="Calibri"/>
                <a:sym typeface="Calibri"/>
              </a:endParaRPr>
            </a:p>
          </p:txBody>
        </p:sp>
        <p:sp>
          <p:nvSpPr>
            <p:cNvPr id="300" name="Google Shape;300;p19"/>
            <p:cNvSpPr txBox="1"/>
            <p:nvPr/>
          </p:nvSpPr>
          <p:spPr>
            <a:xfrm>
              <a:off x="8628100" y="5326900"/>
              <a:ext cx="300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Calibri"/>
                  <a:ea typeface="Calibri"/>
                  <a:cs typeface="Calibri"/>
                  <a:sym typeface="Calibri"/>
                </a:rPr>
                <a:t>(Otomatis)</a:t>
              </a:r>
              <a:endParaRPr sz="1800">
                <a:solidFill>
                  <a:schemeClr val="lt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
          <p:cNvSpPr txBox="1"/>
          <p:nvPr/>
        </p:nvSpPr>
        <p:spPr>
          <a:xfrm>
            <a:off x="983673" y="1911927"/>
            <a:ext cx="4987500" cy="483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REAL TIME</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Terjadi di waktu yang sama.</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INSTANT FEEDBACK</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Umpan balik sesaat</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ONLINE</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Dalam jaringan/daring</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CROSS FUNCTIONAL</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Lintas fungsi</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DATA DRIVEN</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Proses pengambilan keputusan yang didasari oleh data.</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1"/>
          <p:cNvSpPr txBox="1"/>
          <p:nvPr/>
        </p:nvSpPr>
        <p:spPr>
          <a:xfrm>
            <a:off x="6525490" y="1911927"/>
            <a:ext cx="4987500" cy="483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MINDSET</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Pola pikir</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INTELLIGENT</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Cerdas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CONTINOUSLY IMPROVED</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Terus berkembang menjadi lebih baik</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CUSTOMER FOCUSED</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Berpusat pada konsumen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AUTOMATED</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Terotomatisasi</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20"/>
          <p:cNvPicPr preferRelativeResize="0"/>
          <p:nvPr/>
        </p:nvPicPr>
        <p:blipFill rotWithShape="1">
          <a:blip r:embed="rId3">
            <a:alphaModFix/>
          </a:blip>
          <a:srcRect b="0" l="0" r="0" t="0"/>
          <a:stretch/>
        </p:blipFill>
        <p:spPr>
          <a:xfrm>
            <a:off x="2438398" y="1593273"/>
            <a:ext cx="8465129" cy="4613564"/>
          </a:xfrm>
          <a:prstGeom prst="rect">
            <a:avLst/>
          </a:prstGeom>
          <a:noFill/>
          <a:ln>
            <a:noFill/>
          </a:ln>
        </p:spPr>
      </p:pic>
      <p:sp>
        <p:nvSpPr>
          <p:cNvPr id="312" name="Google Shape;312;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lang="en-US" sz="3200">
                <a:solidFill>
                  <a:schemeClr val="lt1"/>
                </a:solidFill>
                <a:latin typeface="Poppins"/>
                <a:ea typeface="Poppins"/>
                <a:cs typeface="Poppins"/>
                <a:sym typeface="Poppins"/>
              </a:rPr>
              <a:t>Aktivitas Pemasaran Digital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7"/>
          <p:cNvSpPr txBox="1"/>
          <p:nvPr/>
        </p:nvSpPr>
        <p:spPr>
          <a:xfrm>
            <a:off x="983675" y="1683325"/>
            <a:ext cx="4987500" cy="551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SOSIAL MEDIA MARKETING: </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pemasaran dengan menggunakan media sosial</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WEBSITE MARKETING:</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pemasaran yang berfokus  pada situs sebagai pusat informasi</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CONTENT MARKETING:</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pemasaran berbasis konten yang bukan bersifat mempromosikan, namun lebih membantu konsumen menyelesaikan permasalahannya.</a:t>
            </a:r>
            <a:endParaRPr b="1" sz="1600">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DIGITAL ADVERTISING:</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beriklan melalui kanal iklan digital.</a:t>
            </a:r>
            <a:endParaRPr b="1" sz="1600">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INFLUENCER MARKETING:</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pemasaran yang menggunakan sosok-sosok berpengaruh dengan audiens/pemirsa dalam jumlah tertentu.</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p:txBody>
      </p:sp>
      <p:sp>
        <p:nvSpPr>
          <p:cNvPr id="318" name="Google Shape;318;p7"/>
          <p:cNvSpPr txBox="1"/>
          <p:nvPr/>
        </p:nvSpPr>
        <p:spPr>
          <a:xfrm>
            <a:off x="6539345" y="623454"/>
            <a:ext cx="4987500" cy="821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DIGITAL BRAND ACTIVATION: </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Aktivasi brand digital. Strategi pemasaran yang memanfaatkan audiens tertentu, yang berbasis interaksi antara brand dan calon konsumen, secara digital. </a:t>
            </a:r>
            <a:endParaRPr b="1" sz="1600">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E COMMERCE/ MARKETPLACE OPTIMIZATION</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pemasaran dengan cara mengoptimasi kata kunci, agar konten terkait produk mudah ditemukan di mesin pencari toko online.</a:t>
            </a:r>
            <a:endParaRPr b="1" sz="1600">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EMAIL MARKETING</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pemasaran dengan menggunakan email sebagai penghubung dengan pelanggan atau calon pelanggan.</a:t>
            </a:r>
            <a:endParaRPr b="1" sz="1600">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DIGITAL PR/CRM</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hubungan masyarakat dan hubungan pelanggan berbasis digital.</a:t>
            </a:r>
            <a:endParaRPr b="1" sz="1600">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SALES NETWORK DEVELOPMENT:</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memperbesar jangkauan penjualan berjaringan dengan berbagai cara dan model kerja sama.</a:t>
            </a:r>
            <a:endParaRPr b="1" sz="1600">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APPS &amp; IoT</a:t>
            </a:r>
            <a:endParaRPr b="1" sz="1600">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Aplikasi dan segala hal terkait jaringan internet</a:t>
            </a:r>
            <a:endParaRPr b="1" sz="1600">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1"/>
          <p:cNvSpPr/>
          <p:nvPr>
            <p:ph type="title"/>
          </p:nvPr>
        </p:nvSpPr>
        <p:spPr>
          <a:xfrm>
            <a:off x="667789" y="2322049"/>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Calibri"/>
              <a:buNone/>
            </a:pPr>
            <a:r>
              <a:rPr lang="en-US" sz="2600">
                <a:solidFill>
                  <a:srgbClr val="FFFFFF"/>
                </a:solidFill>
                <a:latin typeface="Calibri"/>
                <a:ea typeface="Calibri"/>
                <a:cs typeface="Calibri"/>
                <a:sym typeface="Calibri"/>
              </a:rPr>
              <a:t>Tren</a:t>
            </a:r>
            <a:r>
              <a:rPr lang="en-US" sz="2600">
                <a:solidFill>
                  <a:srgbClr val="FFFFFF"/>
                </a:solidFill>
              </a:rPr>
              <a:t> Pemasaran Digital</a:t>
            </a:r>
            <a:endParaRPr/>
          </a:p>
        </p:txBody>
      </p:sp>
      <p:pic>
        <p:nvPicPr>
          <p:cNvPr id="324" name="Google Shape;324;p21"/>
          <p:cNvPicPr preferRelativeResize="0"/>
          <p:nvPr/>
        </p:nvPicPr>
        <p:blipFill rotWithShape="1">
          <a:blip r:embed="rId3">
            <a:alphaModFix/>
          </a:blip>
          <a:srcRect b="0" l="0" r="0" t="0"/>
          <a:stretch/>
        </p:blipFill>
        <p:spPr>
          <a:xfrm>
            <a:off x="4232563" y="1699932"/>
            <a:ext cx="7188199" cy="3953508"/>
          </a:xfrm>
          <a:prstGeom prst="rect">
            <a:avLst/>
          </a:prstGeom>
          <a:noFill/>
          <a:ln>
            <a:noFill/>
          </a:ln>
        </p:spPr>
      </p:pic>
      <p:sp>
        <p:nvSpPr>
          <p:cNvPr id="325" name="Google Shape;325;p21"/>
          <p:cNvSpPr txBox="1"/>
          <p:nvPr/>
        </p:nvSpPr>
        <p:spPr>
          <a:xfrm>
            <a:off x="4232563" y="5832764"/>
            <a:ext cx="7188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Strategi pemasaran yang menggunakan video untuk memasarkan produk.</a:t>
            </a:r>
            <a:endParaRPr b="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22"/>
          <p:cNvPicPr preferRelativeResize="0"/>
          <p:nvPr/>
        </p:nvPicPr>
        <p:blipFill rotWithShape="1">
          <a:blip r:embed="rId3">
            <a:alphaModFix/>
          </a:blip>
          <a:srcRect b="1490" l="0" r="0" t="0"/>
          <a:stretch/>
        </p:blipFill>
        <p:spPr>
          <a:xfrm>
            <a:off x="4073236" y="1814943"/>
            <a:ext cx="7758545" cy="4184073"/>
          </a:xfrm>
          <a:prstGeom prst="rect">
            <a:avLst/>
          </a:prstGeom>
          <a:noFill/>
          <a:ln>
            <a:noFill/>
          </a:ln>
        </p:spPr>
      </p:pic>
      <p:sp>
        <p:nvSpPr>
          <p:cNvPr id="331" name="Google Shape;331;p22"/>
          <p:cNvSpPr/>
          <p:nvPr>
            <p:ph type="title"/>
          </p:nvPr>
        </p:nvSpPr>
        <p:spPr>
          <a:xfrm>
            <a:off x="667789" y="2446740"/>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Calibri"/>
              <a:buNone/>
            </a:pPr>
            <a:r>
              <a:rPr lang="en-US" sz="2600">
                <a:solidFill>
                  <a:srgbClr val="FFFFFF"/>
                </a:solidFill>
              </a:rPr>
              <a:t>Tren Pemasaran Digital</a:t>
            </a:r>
            <a:endParaRPr/>
          </a:p>
        </p:txBody>
      </p:sp>
      <p:sp>
        <p:nvSpPr>
          <p:cNvPr id="332" name="Google Shape;332;p22"/>
          <p:cNvSpPr txBox="1"/>
          <p:nvPr/>
        </p:nvSpPr>
        <p:spPr>
          <a:xfrm>
            <a:off x="4073236" y="6123709"/>
            <a:ext cx="7758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chemeClr val="lt1"/>
                </a:solidFill>
                <a:latin typeface="Calibri"/>
                <a:ea typeface="Calibri"/>
                <a:cs typeface="Calibri"/>
                <a:sym typeface="Calibri"/>
              </a:rPr>
              <a:t>J</a:t>
            </a:r>
            <a:r>
              <a:rPr b="1" i="0" lang="en-US" sz="1600" u="none" cap="none" strike="noStrike">
                <a:solidFill>
                  <a:schemeClr val="lt1"/>
                </a:solidFill>
                <a:latin typeface="Calibri"/>
                <a:ea typeface="Calibri"/>
                <a:cs typeface="Calibri"/>
                <a:sym typeface="Calibri"/>
              </a:rPr>
              <a:t>enis konten baik itu teks, gambar atau video tentang suatu brand atau produk yang dibuat dan dibagikan oleh pengguna atau konsumen di jalur digital.</a:t>
            </a:r>
            <a:endParaRPr b="1">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3"/>
          <p:cNvPicPr preferRelativeResize="0"/>
          <p:nvPr/>
        </p:nvPicPr>
        <p:blipFill rotWithShape="1">
          <a:blip r:embed="rId3">
            <a:alphaModFix/>
          </a:blip>
          <a:srcRect b="1" l="9016" r="4939" t="0"/>
          <a:stretch/>
        </p:blipFill>
        <p:spPr>
          <a:xfrm>
            <a:off x="3948545" y="0"/>
            <a:ext cx="8243455" cy="6858000"/>
          </a:xfrm>
          <a:custGeom>
            <a:rect b="b" l="l" r="r" t="t"/>
            <a:pathLst>
              <a:path extrusionOk="0" h="4299565" w="6015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a:noFill/>
          <a:ln>
            <a:noFill/>
          </a:ln>
        </p:spPr>
      </p:pic>
      <p:sp>
        <p:nvSpPr>
          <p:cNvPr id="338" name="Google Shape;338;p23"/>
          <p:cNvSpPr/>
          <p:nvPr>
            <p:ph type="title"/>
          </p:nvPr>
        </p:nvSpPr>
        <p:spPr>
          <a:xfrm>
            <a:off x="667789" y="2322049"/>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Calibri"/>
              <a:buNone/>
            </a:pPr>
            <a:r>
              <a:rPr lang="en-US" sz="2600">
                <a:solidFill>
                  <a:srgbClr val="FFFFFF"/>
                </a:solidFill>
              </a:rPr>
              <a:t>Tren Pemasaran Digital</a:t>
            </a:r>
            <a:endParaRPr/>
          </a:p>
        </p:txBody>
      </p:sp>
      <p:sp>
        <p:nvSpPr>
          <p:cNvPr id="339" name="Google Shape;339;p23"/>
          <p:cNvSpPr txBox="1"/>
          <p:nvPr/>
        </p:nvSpPr>
        <p:spPr>
          <a:xfrm>
            <a:off x="376304" y="5427832"/>
            <a:ext cx="34776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Calibri"/>
                <a:ea typeface="Calibri"/>
                <a:cs typeface="Calibri"/>
                <a:sym typeface="Calibri"/>
              </a:rPr>
              <a:t>Strategi pemasaran berbasis konten yang bukan bersifat mempromosikan, namun lebih membantu konsumen menyelesaikan permasalahannya.</a:t>
            </a:r>
            <a:endParaRPr b="1">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24"/>
          <p:cNvPicPr preferRelativeResize="0"/>
          <p:nvPr/>
        </p:nvPicPr>
        <p:blipFill rotWithShape="1">
          <a:blip r:embed="rId3">
            <a:alphaModFix/>
          </a:blip>
          <a:srcRect b="0" l="21298" r="22282" t="0"/>
          <a:stretch/>
        </p:blipFill>
        <p:spPr>
          <a:xfrm>
            <a:off x="5311702"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345" name="Google Shape;345;p24"/>
          <p:cNvSpPr txBox="1"/>
          <p:nvPr>
            <p:ph type="title"/>
          </p:nvPr>
        </p:nvSpPr>
        <p:spPr>
          <a:xfrm>
            <a:off x="6002785" y="5708072"/>
            <a:ext cx="4928451" cy="756458"/>
          </a:xfrm>
          <a:prstGeom prst="rect">
            <a:avLst/>
          </a:prstGeom>
          <a:solidFill>
            <a:schemeClr val="lt1"/>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lang="en-US" sz="4000">
                <a:solidFill>
                  <a:schemeClr val="dk1"/>
                </a:solidFill>
                <a:latin typeface="Calibri"/>
                <a:ea typeface="Calibri"/>
                <a:cs typeface="Calibri"/>
                <a:sym typeface="Calibri"/>
              </a:rPr>
              <a:t>MICRO INFLUENCER</a:t>
            </a:r>
            <a:endParaRPr sz="2800"/>
          </a:p>
        </p:txBody>
      </p:sp>
      <p:sp>
        <p:nvSpPr>
          <p:cNvPr id="346" name="Google Shape;346;p24"/>
          <p:cNvSpPr/>
          <p:nvPr/>
        </p:nvSpPr>
        <p:spPr>
          <a:xfrm>
            <a:off x="667789" y="2322049"/>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2600"/>
              <a:buFont typeface="Calibri"/>
              <a:buNone/>
            </a:pPr>
            <a:r>
              <a:rPr lang="en-US" sz="2600">
                <a:solidFill>
                  <a:srgbClr val="FFFFFF"/>
                </a:solidFill>
                <a:latin typeface="Calibri"/>
                <a:ea typeface="Calibri"/>
                <a:cs typeface="Calibri"/>
                <a:sym typeface="Calibri"/>
              </a:rPr>
              <a:t>Tren Pemasaran Digital</a:t>
            </a:r>
            <a:endParaRPr b="0" i="0" sz="4400" u="none" cap="none" strike="noStrike">
              <a:solidFill>
                <a:schemeClr val="dk1"/>
              </a:solidFill>
              <a:latin typeface="Calibri"/>
              <a:ea typeface="Calibri"/>
              <a:cs typeface="Calibri"/>
              <a:sym typeface="Calibri"/>
            </a:endParaRPr>
          </a:p>
        </p:txBody>
      </p:sp>
      <p:sp>
        <p:nvSpPr>
          <p:cNvPr id="347" name="Google Shape;347;p24"/>
          <p:cNvSpPr txBox="1"/>
          <p:nvPr/>
        </p:nvSpPr>
        <p:spPr>
          <a:xfrm>
            <a:off x="346364" y="5541197"/>
            <a:ext cx="49653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Pengguna media sosial yang memiliki pengaruh, dengan pengikut antara 10,000 hingga 100.000 orang.</a:t>
            </a:r>
            <a:endParaRPr b="1">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25"/>
          <p:cNvPicPr preferRelativeResize="0"/>
          <p:nvPr/>
        </p:nvPicPr>
        <p:blipFill rotWithShape="1">
          <a:blip r:embed="rId3">
            <a:alphaModFix/>
          </a:blip>
          <a:srcRect b="444" l="0" r="1" t="0"/>
          <a:stretch/>
        </p:blipFill>
        <p:spPr>
          <a:xfrm>
            <a:off x="4364182" y="1773381"/>
            <a:ext cx="7572387" cy="4572001"/>
          </a:xfrm>
          <a:prstGeom prst="rect">
            <a:avLst/>
          </a:prstGeom>
          <a:noFill/>
          <a:ln cap="flat" cmpd="sng" w="28575">
            <a:solidFill>
              <a:schemeClr val="lt1"/>
            </a:solidFill>
            <a:prstDash val="solid"/>
            <a:round/>
            <a:headEnd len="sm" w="sm" type="none"/>
            <a:tailEnd len="sm" w="sm" type="none"/>
          </a:ln>
        </p:spPr>
      </p:pic>
      <p:sp>
        <p:nvSpPr>
          <p:cNvPr id="353" name="Google Shape;353;p25"/>
          <p:cNvSpPr/>
          <p:nvPr/>
        </p:nvSpPr>
        <p:spPr>
          <a:xfrm>
            <a:off x="667789" y="2322049"/>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2600"/>
              <a:buFont typeface="Calibri"/>
              <a:buNone/>
            </a:pPr>
            <a:r>
              <a:rPr lang="en-US" sz="2600">
                <a:solidFill>
                  <a:srgbClr val="FFFFFF"/>
                </a:solidFill>
                <a:latin typeface="Calibri"/>
                <a:ea typeface="Calibri"/>
                <a:cs typeface="Calibri"/>
                <a:sym typeface="Calibri"/>
              </a:rPr>
              <a:t>Tren Pemasaran Digital</a:t>
            </a:r>
            <a:endParaRPr b="0" i="0" sz="4400" u="none" cap="none" strike="noStrike">
              <a:solidFill>
                <a:schemeClr val="dk1"/>
              </a:solidFill>
              <a:latin typeface="Calibri"/>
              <a:ea typeface="Calibri"/>
              <a:cs typeface="Calibri"/>
              <a:sym typeface="Calibri"/>
            </a:endParaRPr>
          </a:p>
        </p:txBody>
      </p:sp>
      <p:sp>
        <p:nvSpPr>
          <p:cNvPr id="354" name="Google Shape;354;p25"/>
          <p:cNvSpPr txBox="1"/>
          <p:nvPr/>
        </p:nvSpPr>
        <p:spPr>
          <a:xfrm>
            <a:off x="471054" y="5735782"/>
            <a:ext cx="3477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pemasaran dengan menggunakan media sosial.</a:t>
            </a:r>
            <a:endParaRPr b="1" sz="16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cxnSp>
        <p:nvCxnSpPr>
          <p:cNvPr id="127" name="Google Shape;127;g119b3c33729_0_282"/>
          <p:cNvCxnSpPr/>
          <p:nvPr/>
        </p:nvCxnSpPr>
        <p:spPr>
          <a:xfrm>
            <a:off x="2425677" y="2007644"/>
            <a:ext cx="0" cy="4850400"/>
          </a:xfrm>
          <a:prstGeom prst="straightConnector1">
            <a:avLst/>
          </a:prstGeom>
          <a:noFill/>
          <a:ln cap="flat" cmpd="sng" w="57150">
            <a:solidFill>
              <a:srgbClr val="F4B081"/>
            </a:solidFill>
            <a:prstDash val="solid"/>
            <a:miter lim="800000"/>
            <a:headEnd len="sm" w="sm" type="none"/>
            <a:tailEnd len="sm" w="sm" type="none"/>
          </a:ln>
        </p:spPr>
      </p:cxnSp>
      <p:grpSp>
        <p:nvGrpSpPr>
          <p:cNvPr id="128" name="Google Shape;128;g119b3c33729_0_282"/>
          <p:cNvGrpSpPr/>
          <p:nvPr/>
        </p:nvGrpSpPr>
        <p:grpSpPr>
          <a:xfrm>
            <a:off x="3336185" y="2040319"/>
            <a:ext cx="5294859" cy="827306"/>
            <a:chOff x="3059832" y="2116291"/>
            <a:chExt cx="3017702" cy="827306"/>
          </a:xfrm>
        </p:grpSpPr>
        <p:sp>
          <p:nvSpPr>
            <p:cNvPr id="129" name="Google Shape;129;g119b3c33729_0_282"/>
            <p:cNvSpPr txBox="1"/>
            <p:nvPr/>
          </p:nvSpPr>
          <p:spPr>
            <a:xfrm>
              <a:off x="3059834" y="2574297"/>
              <a:ext cx="3017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600"/>
                </a:spcBef>
                <a:spcAft>
                  <a:spcPts val="0"/>
                </a:spcAft>
                <a:buClr>
                  <a:srgbClr val="000000"/>
                </a:buClr>
                <a:buSzPts val="1100"/>
                <a:buFont typeface="Arial"/>
                <a:buNone/>
              </a:pPr>
              <a:r>
                <a:rPr lang="en-US" sz="1800">
                  <a:solidFill>
                    <a:schemeClr val="lt1"/>
                  </a:solidFill>
                  <a:latin typeface="Calibri"/>
                  <a:ea typeface="Calibri"/>
                  <a:cs typeface="Calibri"/>
                  <a:sym typeface="Calibri"/>
                </a:rPr>
                <a:t>[</a:t>
              </a:r>
              <a:r>
                <a:rPr b="0" i="0" lang="en-US" sz="1800" u="none" cap="none" strike="noStrike">
                  <a:solidFill>
                    <a:schemeClr val="lt1"/>
                  </a:solidFill>
                  <a:latin typeface="Calibri"/>
                  <a:ea typeface="Calibri"/>
                  <a:cs typeface="Calibri"/>
                  <a:sym typeface="Calibri"/>
                </a:rPr>
                <a:t>PENGALAMAN]</a:t>
              </a:r>
              <a:endParaRPr/>
            </a:p>
          </p:txBody>
        </p:sp>
        <p:sp>
          <p:nvSpPr>
            <p:cNvPr id="130" name="Google Shape;130;g119b3c33729_0_282"/>
            <p:cNvSpPr txBox="1"/>
            <p:nvPr/>
          </p:nvSpPr>
          <p:spPr>
            <a:xfrm>
              <a:off x="3059832" y="2116291"/>
              <a:ext cx="288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rgbClr val="FFFF00"/>
                  </a:solidFill>
                  <a:latin typeface="Poppins"/>
                  <a:ea typeface="Poppins"/>
                  <a:cs typeface="Poppins"/>
                  <a:sym typeface="Poppins"/>
                </a:rPr>
                <a:t>[Instruktur]</a:t>
              </a:r>
              <a:endParaRPr i="0" sz="2000" u="none" cap="none" strike="noStrike">
                <a:solidFill>
                  <a:srgbClr val="FFFF00"/>
                </a:solidFill>
                <a:latin typeface="Poppins"/>
                <a:ea typeface="Poppins"/>
                <a:cs typeface="Poppins"/>
                <a:sym typeface="Poppins"/>
              </a:endParaRPr>
            </a:p>
          </p:txBody>
        </p:sp>
      </p:grpSp>
      <p:sp>
        <p:nvSpPr>
          <p:cNvPr id="131" name="Google Shape;131;g119b3c33729_0_282"/>
          <p:cNvSpPr txBox="1"/>
          <p:nvPr/>
        </p:nvSpPr>
        <p:spPr>
          <a:xfrm>
            <a:off x="245277" y="2040319"/>
            <a:ext cx="1930200"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Poppins"/>
                <a:ea typeface="Poppins"/>
                <a:cs typeface="Poppins"/>
                <a:sym typeface="Poppins"/>
              </a:rPr>
              <a:t>Instruktur</a:t>
            </a:r>
            <a:endParaRPr b="1" i="0" sz="2400" u="none" cap="none" strike="noStrike">
              <a:solidFill>
                <a:schemeClr val="lt1"/>
              </a:solidFill>
              <a:latin typeface="Poppins"/>
              <a:ea typeface="Poppins"/>
              <a:cs typeface="Poppins"/>
              <a:sym typeface="Poppins"/>
            </a:endParaRPr>
          </a:p>
        </p:txBody>
      </p:sp>
      <p:sp>
        <p:nvSpPr>
          <p:cNvPr id="132" name="Google Shape;132;g119b3c33729_0_282"/>
          <p:cNvSpPr/>
          <p:nvPr/>
        </p:nvSpPr>
        <p:spPr>
          <a:xfrm>
            <a:off x="9526624" y="2007650"/>
            <a:ext cx="1898917" cy="25341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 name="Google Shape;133;g119b3c33729_0_282"/>
          <p:cNvGrpSpPr/>
          <p:nvPr/>
        </p:nvGrpSpPr>
        <p:grpSpPr>
          <a:xfrm>
            <a:off x="7490135" y="310010"/>
            <a:ext cx="4299190" cy="1029822"/>
            <a:chOff x="6453398" y="244444"/>
            <a:chExt cx="5492067" cy="1315562"/>
          </a:xfrm>
        </p:grpSpPr>
        <p:sp>
          <p:nvSpPr>
            <p:cNvPr id="134" name="Google Shape;134;g119b3c33729_0_282"/>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hape&#10;&#10;Description automatically generated with medium confidence" id="135" name="Google Shape;135;g119b3c33729_0_282"/>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136" name="Google Shape;136;g119b3c33729_0_282"/>
            <p:cNvPicPr preferRelativeResize="0"/>
            <p:nvPr/>
          </p:nvPicPr>
          <p:blipFill rotWithShape="1">
            <a:blip r:embed="rId4">
              <a:alphaModFix/>
            </a:blip>
            <a:srcRect b="0" l="0" r="0" t="0"/>
            <a:stretch/>
          </p:blipFill>
          <p:spPr>
            <a:xfrm>
              <a:off x="8747829" y="343939"/>
              <a:ext cx="1138136" cy="1138136"/>
            </a:xfrm>
            <a:prstGeom prst="rect">
              <a:avLst/>
            </a:prstGeom>
            <a:noFill/>
            <a:ln>
              <a:noFill/>
            </a:ln>
          </p:spPr>
        </p:pic>
      </p:grpSp>
      <p:pic>
        <p:nvPicPr>
          <p:cNvPr id="137" name="Google Shape;137;g119b3c33729_0_282"/>
          <p:cNvPicPr preferRelativeResize="0"/>
          <p:nvPr/>
        </p:nvPicPr>
        <p:blipFill rotWithShape="1">
          <a:blip r:embed="rId5">
            <a:alphaModFix/>
          </a:blip>
          <a:srcRect b="0" l="0" r="0" t="0"/>
          <a:stretch/>
        </p:blipFill>
        <p:spPr>
          <a:xfrm>
            <a:off x="10793850" y="389000"/>
            <a:ext cx="513275" cy="845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26"/>
          <p:cNvPicPr preferRelativeResize="0"/>
          <p:nvPr/>
        </p:nvPicPr>
        <p:blipFill rotWithShape="1">
          <a:blip r:embed="rId3">
            <a:alphaModFix/>
          </a:blip>
          <a:srcRect b="0" l="1332" r="0" t="0"/>
          <a:stretch/>
        </p:blipFill>
        <p:spPr>
          <a:xfrm>
            <a:off x="4322618" y="1620980"/>
            <a:ext cx="7572388" cy="4696693"/>
          </a:xfrm>
          <a:prstGeom prst="rect">
            <a:avLst/>
          </a:prstGeom>
          <a:noFill/>
          <a:ln cap="flat" cmpd="sng" w="28575">
            <a:solidFill>
              <a:schemeClr val="lt1"/>
            </a:solidFill>
            <a:prstDash val="solid"/>
            <a:round/>
            <a:headEnd len="sm" w="sm" type="none"/>
            <a:tailEnd len="sm" w="sm" type="none"/>
          </a:ln>
        </p:spPr>
      </p:pic>
      <p:sp>
        <p:nvSpPr>
          <p:cNvPr id="360" name="Google Shape;360;p26"/>
          <p:cNvSpPr/>
          <p:nvPr/>
        </p:nvSpPr>
        <p:spPr>
          <a:xfrm>
            <a:off x="667789" y="2322049"/>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2600"/>
              <a:buFont typeface="Calibri"/>
              <a:buNone/>
            </a:pPr>
            <a:r>
              <a:rPr lang="en-US" sz="2600">
                <a:solidFill>
                  <a:srgbClr val="FFFFFF"/>
                </a:solidFill>
                <a:latin typeface="Calibri"/>
                <a:ea typeface="Calibri"/>
                <a:cs typeface="Calibri"/>
                <a:sym typeface="Calibri"/>
              </a:rPr>
              <a:t>Tren Pemasaran Digital</a:t>
            </a:r>
            <a:endParaRPr b="0" i="0" sz="4400" u="none" cap="none" strike="noStrike">
              <a:solidFill>
                <a:schemeClr val="dk1"/>
              </a:solidFill>
              <a:latin typeface="Calibri"/>
              <a:ea typeface="Calibri"/>
              <a:cs typeface="Calibri"/>
              <a:sym typeface="Calibri"/>
            </a:endParaRPr>
          </a:p>
        </p:txBody>
      </p:sp>
      <p:sp>
        <p:nvSpPr>
          <p:cNvPr id="361" name="Google Shape;361;p26"/>
          <p:cNvSpPr txBox="1"/>
          <p:nvPr/>
        </p:nvSpPr>
        <p:spPr>
          <a:xfrm>
            <a:off x="429491" y="5375564"/>
            <a:ext cx="3657600"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Strategi pemasaran dengan cara mengoptimasi kata kunci, agar konten terkait produk mudah ditemukan di mesin pencari.</a:t>
            </a:r>
            <a:endParaRPr b="1">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7"/>
          <p:cNvPicPr preferRelativeResize="0"/>
          <p:nvPr/>
        </p:nvPicPr>
        <p:blipFill rotWithShape="1">
          <a:blip r:embed="rId3">
            <a:alphaModFix/>
          </a:blip>
          <a:srcRect b="0" l="0" r="0" t="7132"/>
          <a:stretch/>
        </p:blipFill>
        <p:spPr>
          <a:xfrm>
            <a:off x="4100945" y="1565563"/>
            <a:ext cx="7786255" cy="4752109"/>
          </a:xfrm>
          <a:prstGeom prst="rect">
            <a:avLst/>
          </a:prstGeom>
          <a:noFill/>
          <a:ln>
            <a:noFill/>
          </a:ln>
        </p:spPr>
      </p:pic>
      <p:sp>
        <p:nvSpPr>
          <p:cNvPr id="367" name="Google Shape;367;p27"/>
          <p:cNvSpPr/>
          <p:nvPr/>
        </p:nvSpPr>
        <p:spPr>
          <a:xfrm>
            <a:off x="667789" y="2322049"/>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2600"/>
              <a:buFont typeface="Calibri"/>
              <a:buNone/>
            </a:pPr>
            <a:r>
              <a:rPr lang="en-US" sz="2600">
                <a:solidFill>
                  <a:srgbClr val="FFFFFF"/>
                </a:solidFill>
                <a:latin typeface="Calibri"/>
                <a:ea typeface="Calibri"/>
                <a:cs typeface="Calibri"/>
                <a:sym typeface="Calibri"/>
              </a:rPr>
              <a:t>Tren Pemasaran Digital</a:t>
            </a:r>
            <a:endParaRPr b="0" i="0" sz="4400" u="none" cap="none" strike="noStrike">
              <a:solidFill>
                <a:schemeClr val="dk1"/>
              </a:solidFill>
              <a:latin typeface="Calibri"/>
              <a:ea typeface="Calibri"/>
              <a:cs typeface="Calibri"/>
              <a:sym typeface="Calibri"/>
            </a:endParaRPr>
          </a:p>
        </p:txBody>
      </p:sp>
      <p:sp>
        <p:nvSpPr>
          <p:cNvPr id="368" name="Google Shape;368;p27"/>
          <p:cNvSpPr txBox="1"/>
          <p:nvPr/>
        </p:nvSpPr>
        <p:spPr>
          <a:xfrm>
            <a:off x="526473" y="5347855"/>
            <a:ext cx="3380509"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Teknologi yang digunakan untuk memantau obyek bergerak. Digunakan untuk memberi informasi pada konsumen seputar pergerakan produk yang tengah dikirim.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8"/>
          <p:cNvPicPr preferRelativeResize="0"/>
          <p:nvPr/>
        </p:nvPicPr>
        <p:blipFill rotWithShape="1">
          <a:blip r:embed="rId3">
            <a:alphaModFix/>
          </a:blip>
          <a:srcRect b="-1" l="0" r="2648" t="0"/>
          <a:stretch/>
        </p:blipFill>
        <p:spPr>
          <a:xfrm>
            <a:off x="4461164" y="1648690"/>
            <a:ext cx="7273636" cy="4308764"/>
          </a:xfrm>
          <a:prstGeom prst="rect">
            <a:avLst/>
          </a:prstGeom>
          <a:noFill/>
          <a:ln>
            <a:noFill/>
          </a:ln>
        </p:spPr>
      </p:pic>
      <p:sp>
        <p:nvSpPr>
          <p:cNvPr id="374" name="Google Shape;374;p28"/>
          <p:cNvSpPr/>
          <p:nvPr/>
        </p:nvSpPr>
        <p:spPr>
          <a:xfrm>
            <a:off x="667789" y="2322049"/>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2600"/>
              <a:buFont typeface="Calibri"/>
              <a:buNone/>
            </a:pPr>
            <a:r>
              <a:rPr lang="en-US" sz="2600">
                <a:solidFill>
                  <a:srgbClr val="FFFFFF"/>
                </a:solidFill>
                <a:latin typeface="Calibri"/>
                <a:ea typeface="Calibri"/>
                <a:cs typeface="Calibri"/>
                <a:sym typeface="Calibri"/>
              </a:rPr>
              <a:t>Tren Pemasaran Digital</a:t>
            </a:r>
            <a:endParaRPr b="0" i="0" sz="4400" u="none" cap="none" strike="noStrike">
              <a:solidFill>
                <a:schemeClr val="dk1"/>
              </a:solidFill>
              <a:latin typeface="Calibri"/>
              <a:ea typeface="Calibri"/>
              <a:cs typeface="Calibri"/>
              <a:sym typeface="Calibri"/>
            </a:endParaRPr>
          </a:p>
        </p:txBody>
      </p:sp>
      <p:sp>
        <p:nvSpPr>
          <p:cNvPr id="375" name="Google Shape;375;p28"/>
          <p:cNvSpPr txBox="1"/>
          <p:nvPr/>
        </p:nvSpPr>
        <p:spPr>
          <a:xfrm>
            <a:off x="304800" y="5444836"/>
            <a:ext cx="390698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Strategi pemasaran lintas platform. Yang saling terkait dan menguatkan, sehingga konsumen dapat merasakan pengalaman baru yang memenuhi ekspektasi mereka.</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19099d5754_1_0"/>
          <p:cNvSpPr txBox="1"/>
          <p:nvPr>
            <p:ph type="title"/>
          </p:nvPr>
        </p:nvSpPr>
        <p:spPr>
          <a:xfrm>
            <a:off x="838200" y="365125"/>
            <a:ext cx="10799618"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SzPts val="1800"/>
              <a:buNone/>
            </a:pPr>
            <a:r>
              <a:rPr b="1" lang="en-US" sz="3200">
                <a:solidFill>
                  <a:schemeClr val="lt1"/>
                </a:solidFill>
                <a:latin typeface="Poppins"/>
                <a:ea typeface="Poppins"/>
                <a:cs typeface="Poppins"/>
                <a:sym typeface="Poppins"/>
              </a:rPr>
              <a:t>STUDI KASUS: RENDANG GO ONLINE</a:t>
            </a:r>
            <a:endParaRPr/>
          </a:p>
        </p:txBody>
      </p:sp>
      <p:sp>
        <p:nvSpPr>
          <p:cNvPr id="382" name="Google Shape;382;g119099d5754_1_0"/>
          <p:cNvSpPr txBox="1"/>
          <p:nvPr>
            <p:ph idx="1" type="body"/>
          </p:nvPr>
        </p:nvSpPr>
        <p:spPr>
          <a:xfrm>
            <a:off x="980209" y="2130425"/>
            <a:ext cx="10515600" cy="43512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1800"/>
              <a:buNone/>
            </a:pPr>
            <a:r>
              <a:rPr lang="en-US">
                <a:solidFill>
                  <a:schemeClr val="lt1"/>
                </a:solidFill>
              </a:rPr>
              <a:t>Baca tulisan singkat tentang rendang uni farah pada link ini: </a:t>
            </a:r>
            <a:endParaRPr>
              <a:solidFill>
                <a:schemeClr val="lt1"/>
              </a:solidFill>
            </a:endParaRPr>
          </a:p>
          <a:p>
            <a:pPr indent="0" lvl="0" marL="0" rtl="0" algn="ctr">
              <a:lnSpc>
                <a:spcPct val="90000"/>
              </a:lnSpc>
              <a:spcBef>
                <a:spcPts val="1000"/>
              </a:spcBef>
              <a:spcAft>
                <a:spcPts val="0"/>
              </a:spcAft>
              <a:buSzPts val="1800"/>
              <a:buNone/>
            </a:pPr>
            <a:r>
              <a:rPr lang="en-US" u="sng">
                <a:solidFill>
                  <a:srgbClr val="FF9900"/>
                </a:solidFill>
                <a:hlinkClick r:id="rId3">
                  <a:extLst>
                    <a:ext uri="{A12FA001-AC4F-418D-AE19-62706E023703}">
                      <ahyp:hlinkClr val="tx"/>
                    </a:ext>
                  </a:extLst>
                </a:hlinkClick>
              </a:rPr>
              <a:t>https://naningisme.wordpress.com/tag/rendang-uni-farah/</a:t>
            </a:r>
            <a:endParaRPr>
              <a:solidFill>
                <a:srgbClr val="FF9900"/>
              </a:solidFill>
            </a:endParaRPr>
          </a:p>
          <a:p>
            <a:pPr indent="0" lvl="0" marL="0" rtl="0" algn="ctr">
              <a:lnSpc>
                <a:spcPct val="90000"/>
              </a:lnSpc>
              <a:spcBef>
                <a:spcPts val="1000"/>
              </a:spcBef>
              <a:spcAft>
                <a:spcPts val="0"/>
              </a:spcAft>
              <a:buSzPts val="1800"/>
              <a:buNone/>
            </a:pPr>
            <a:r>
              <a:t/>
            </a:r>
            <a:endParaRPr/>
          </a:p>
          <a:p>
            <a:pPr indent="0" lvl="0" marL="0" rtl="0" algn="ctr">
              <a:lnSpc>
                <a:spcPct val="90000"/>
              </a:lnSpc>
              <a:spcBef>
                <a:spcPts val="1000"/>
              </a:spcBef>
              <a:spcAft>
                <a:spcPts val="0"/>
              </a:spcAft>
              <a:buSzPts val="1800"/>
              <a:buNone/>
            </a:pPr>
            <a:r>
              <a:rPr b="1" lang="en-US">
                <a:solidFill>
                  <a:schemeClr val="lt1"/>
                </a:solidFill>
              </a:rPr>
              <a:t>Pertanyaan:</a:t>
            </a:r>
            <a:endParaRPr b="1">
              <a:solidFill>
                <a:schemeClr val="lt1"/>
              </a:solidFill>
            </a:endParaRPr>
          </a:p>
          <a:p>
            <a:pPr indent="0" lvl="0" marL="0" rtl="0" algn="ctr">
              <a:lnSpc>
                <a:spcPct val="90000"/>
              </a:lnSpc>
              <a:spcBef>
                <a:spcPts val="1000"/>
              </a:spcBef>
              <a:spcAft>
                <a:spcPts val="0"/>
              </a:spcAft>
              <a:buSzPts val="1800"/>
              <a:buNone/>
            </a:pPr>
            <a:r>
              <a:rPr lang="en-US">
                <a:solidFill>
                  <a:schemeClr val="accent4"/>
                </a:solidFill>
              </a:rPr>
              <a:t>Bagaimana pemanfaatan media digital dapat mendukung UKM daerah seperti rendang lebih berkembang?</a:t>
            </a:r>
            <a:endParaRPr>
              <a:solidFill>
                <a:schemeClr val="accent4"/>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19a2b8b291_0_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SzPts val="1800"/>
              <a:buNone/>
            </a:pPr>
            <a:r>
              <a:rPr b="1" lang="en-US" sz="3200">
                <a:solidFill>
                  <a:schemeClr val="lt1"/>
                </a:solidFill>
                <a:latin typeface="Poppins"/>
                <a:ea typeface="Poppins"/>
                <a:cs typeface="Poppins"/>
                <a:sym typeface="Poppins"/>
              </a:rPr>
              <a:t>DISKUSI/REFLEKSI</a:t>
            </a:r>
            <a:endParaRPr/>
          </a:p>
        </p:txBody>
      </p:sp>
      <p:sp>
        <p:nvSpPr>
          <p:cNvPr id="389" name="Google Shape;389;g119a2b8b291_0_1"/>
          <p:cNvSpPr txBox="1"/>
          <p:nvPr>
            <p:ph idx="1" type="body"/>
          </p:nvPr>
        </p:nvSpPr>
        <p:spPr>
          <a:xfrm>
            <a:off x="838200" y="1908753"/>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lt1"/>
              </a:buClr>
              <a:buSzPts val="1800"/>
              <a:buAutoNum type="arabicPeriod"/>
            </a:pPr>
            <a:r>
              <a:rPr lang="en-US">
                <a:solidFill>
                  <a:schemeClr val="lt1"/>
                </a:solidFill>
              </a:rPr>
              <a:t>Apakah Anda sudah berkarakter wirausaha?</a:t>
            </a:r>
            <a:endParaRPr>
              <a:solidFill>
                <a:schemeClr val="lt1"/>
              </a:solidFill>
            </a:endParaRPr>
          </a:p>
          <a:p>
            <a:pPr indent="-342900" lvl="0" marL="457200" rtl="0" algn="l">
              <a:lnSpc>
                <a:spcPct val="90000"/>
              </a:lnSpc>
              <a:spcBef>
                <a:spcPts val="0"/>
              </a:spcBef>
              <a:spcAft>
                <a:spcPts val="0"/>
              </a:spcAft>
              <a:buClr>
                <a:schemeClr val="accent4"/>
              </a:buClr>
              <a:buSzPts val="1800"/>
              <a:buAutoNum type="arabicPeriod"/>
            </a:pPr>
            <a:r>
              <a:rPr lang="en-US">
                <a:solidFill>
                  <a:schemeClr val="accent4"/>
                </a:solidFill>
              </a:rPr>
              <a:t>Sudahkah Anda ber-mindset wirausaha?</a:t>
            </a:r>
            <a:endParaRPr>
              <a:solidFill>
                <a:schemeClr val="accent4"/>
              </a:solidFill>
            </a:endParaRPr>
          </a:p>
          <a:p>
            <a:pPr indent="-342900" lvl="0" marL="457200" rtl="0" algn="l">
              <a:lnSpc>
                <a:spcPct val="90000"/>
              </a:lnSpc>
              <a:spcBef>
                <a:spcPts val="0"/>
              </a:spcBef>
              <a:spcAft>
                <a:spcPts val="0"/>
              </a:spcAft>
              <a:buClr>
                <a:schemeClr val="lt1"/>
              </a:buClr>
              <a:buSzPts val="1800"/>
              <a:buAutoNum type="arabicPeriod"/>
            </a:pPr>
            <a:r>
              <a:rPr lang="en-US">
                <a:solidFill>
                  <a:schemeClr val="lt1"/>
                </a:solidFill>
              </a:rPr>
              <a:t>Apa ciri dunia digital yang membedakan dengan konvensional?</a:t>
            </a:r>
            <a:endParaRPr>
              <a:solidFill>
                <a:schemeClr val="lt1"/>
              </a:solidFill>
            </a:endParaRPr>
          </a:p>
          <a:p>
            <a:pPr indent="-342900" lvl="0" marL="457200" rtl="0" algn="l">
              <a:lnSpc>
                <a:spcPct val="90000"/>
              </a:lnSpc>
              <a:spcBef>
                <a:spcPts val="0"/>
              </a:spcBef>
              <a:spcAft>
                <a:spcPts val="0"/>
              </a:spcAft>
              <a:buClr>
                <a:schemeClr val="accent4"/>
              </a:buClr>
              <a:buSzPts val="1800"/>
              <a:buAutoNum type="arabicPeriod"/>
            </a:pPr>
            <a:r>
              <a:rPr lang="en-US">
                <a:solidFill>
                  <a:schemeClr val="accent4"/>
                </a:solidFill>
              </a:rPr>
              <a:t>Mengapa wirausaha harus mengadopsi perkembangan media digital?</a:t>
            </a:r>
            <a:endParaRPr>
              <a:solidFill>
                <a:schemeClr val="accent4"/>
              </a:solidFill>
            </a:endParaRPr>
          </a:p>
          <a:p>
            <a:pPr indent="-342900" lvl="0" marL="457200" rtl="0" algn="l">
              <a:lnSpc>
                <a:spcPct val="90000"/>
              </a:lnSpc>
              <a:spcBef>
                <a:spcPts val="0"/>
              </a:spcBef>
              <a:spcAft>
                <a:spcPts val="0"/>
              </a:spcAft>
              <a:buClr>
                <a:schemeClr val="lt1"/>
              </a:buClr>
              <a:buSzPts val="1800"/>
              <a:buAutoNum type="arabicPeriod"/>
            </a:pPr>
            <a:r>
              <a:rPr lang="en-US">
                <a:solidFill>
                  <a:schemeClr val="lt1"/>
                </a:solidFill>
              </a:rPr>
              <a:t>Apa saja yang termasuk dalam aktivitas digital marketing?</a:t>
            </a:r>
            <a:endParaRPr>
              <a:solidFill>
                <a:schemeClr val="lt1"/>
              </a:solidFill>
            </a:endParaRPr>
          </a:p>
          <a:p>
            <a:pPr indent="-342900" lvl="0" marL="457200" rtl="0" algn="l">
              <a:lnSpc>
                <a:spcPct val="90000"/>
              </a:lnSpc>
              <a:spcBef>
                <a:spcPts val="0"/>
              </a:spcBef>
              <a:spcAft>
                <a:spcPts val="0"/>
              </a:spcAft>
              <a:buClr>
                <a:schemeClr val="accent4"/>
              </a:buClr>
              <a:buSzPts val="1800"/>
              <a:buAutoNum type="arabicPeriod"/>
            </a:pPr>
            <a:r>
              <a:rPr lang="en-US">
                <a:solidFill>
                  <a:schemeClr val="accent4"/>
                </a:solidFill>
              </a:rPr>
              <a:t>Paradigma baru apa saja yang terjadi dalam praktek kewirausahaan/bisnis?</a:t>
            </a:r>
            <a:endParaRPr>
              <a:solidFill>
                <a:schemeClr val="accent4"/>
              </a:solidFill>
            </a:endParaRPr>
          </a:p>
          <a:p>
            <a:pPr indent="-342900" lvl="0" marL="457200" rtl="0" algn="l">
              <a:lnSpc>
                <a:spcPct val="90000"/>
              </a:lnSpc>
              <a:spcBef>
                <a:spcPts val="0"/>
              </a:spcBef>
              <a:spcAft>
                <a:spcPts val="0"/>
              </a:spcAft>
              <a:buClr>
                <a:schemeClr val="lt1"/>
              </a:buClr>
              <a:buSzPts val="1800"/>
              <a:buAutoNum type="arabicPeriod"/>
            </a:pPr>
            <a:r>
              <a:rPr lang="en-US">
                <a:solidFill>
                  <a:schemeClr val="lt1"/>
                </a:solidFill>
              </a:rPr>
              <a:t>Apa saja tren di dunia marketing digital saat ini?</a:t>
            </a:r>
            <a:endParaRPr>
              <a:solidFill>
                <a:schemeClr val="lt1"/>
              </a:solidFill>
            </a:endParaRPr>
          </a:p>
          <a:p>
            <a:pPr indent="0" lvl="0" marL="457200" rtl="0" algn="l">
              <a:lnSpc>
                <a:spcPct val="90000"/>
              </a:lnSpc>
              <a:spcBef>
                <a:spcPts val="1000"/>
              </a:spcBef>
              <a:spcAft>
                <a:spcPts val="0"/>
              </a:spcAft>
              <a:buSzPts val="1800"/>
              <a:buNone/>
            </a:pPr>
            <a:r>
              <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19b3c33729_0_0"/>
          <p:cNvSpPr txBox="1"/>
          <p:nvPr/>
        </p:nvSpPr>
        <p:spPr>
          <a:xfrm>
            <a:off x="1743213" y="3284376"/>
            <a:ext cx="3872400" cy="10344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Poppins SemiBold"/>
              <a:buNone/>
            </a:pPr>
            <a:r>
              <a:rPr b="0" i="0" lang="en-US" sz="4000" u="none" cap="none" strike="noStrike">
                <a:solidFill>
                  <a:schemeClr val="lt1"/>
                </a:solidFill>
                <a:latin typeface="Poppins SemiBold"/>
                <a:ea typeface="Poppins SemiBold"/>
                <a:cs typeface="Poppins SemiBold"/>
                <a:sym typeface="Poppins SemiBold"/>
              </a:rPr>
              <a:t>Terima Kasih</a:t>
            </a:r>
            <a:endParaRPr b="0" i="0" sz="4000" u="none" cap="none" strike="noStrike">
              <a:solidFill>
                <a:schemeClr val="lt1"/>
              </a:solidFill>
              <a:latin typeface="Poppins SemiBold"/>
              <a:ea typeface="Poppins SemiBold"/>
              <a:cs typeface="Poppins SemiBold"/>
              <a:sym typeface="Poppins SemiBold"/>
            </a:endParaRPr>
          </a:p>
        </p:txBody>
      </p:sp>
      <p:pic>
        <p:nvPicPr>
          <p:cNvPr id="395" name="Google Shape;395;g119b3c33729_0_0"/>
          <p:cNvPicPr preferRelativeResize="0"/>
          <p:nvPr/>
        </p:nvPicPr>
        <p:blipFill rotWithShape="1">
          <a:blip r:embed="rId3">
            <a:alphaModFix/>
          </a:blip>
          <a:srcRect b="0" l="0" r="0" t="0"/>
          <a:stretch/>
        </p:blipFill>
        <p:spPr>
          <a:xfrm>
            <a:off x="6339235" y="5892800"/>
            <a:ext cx="5068837" cy="523700"/>
          </a:xfrm>
          <a:prstGeom prst="rect">
            <a:avLst/>
          </a:prstGeom>
          <a:noFill/>
          <a:ln>
            <a:noFill/>
          </a:ln>
        </p:spPr>
      </p:pic>
      <p:pic>
        <p:nvPicPr>
          <p:cNvPr id="396" name="Google Shape;396;g119b3c33729_0_0"/>
          <p:cNvPicPr preferRelativeResize="0"/>
          <p:nvPr/>
        </p:nvPicPr>
        <p:blipFill rotWithShape="1">
          <a:blip r:embed="rId4">
            <a:alphaModFix/>
          </a:blip>
          <a:srcRect b="0" l="0" r="0" t="0"/>
          <a:stretch/>
        </p:blipFill>
        <p:spPr>
          <a:xfrm>
            <a:off x="5615482" y="2068498"/>
            <a:ext cx="3995288" cy="3582138"/>
          </a:xfrm>
          <a:prstGeom prst="rect">
            <a:avLst/>
          </a:prstGeom>
          <a:noFill/>
          <a:ln>
            <a:noFill/>
          </a:ln>
        </p:spPr>
      </p:pic>
      <p:sp>
        <p:nvSpPr>
          <p:cNvPr id="397" name="Google Shape;397;g119b3c33729_0_0"/>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hape&#10;&#10;Description automatically generated with medium confidence" id="398" name="Google Shape;398;g119b3c33729_0_0"/>
          <p:cNvPicPr preferRelativeResize="0"/>
          <p:nvPr/>
        </p:nvPicPr>
        <p:blipFill rotWithShape="1">
          <a:blip r:embed="rId5">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99" name="Google Shape;399;g119b3c33729_0_0"/>
          <p:cNvPicPr preferRelativeResize="0"/>
          <p:nvPr/>
        </p:nvPicPr>
        <p:blipFill rotWithShape="1">
          <a:blip r:embed="rId6">
            <a:alphaModFix/>
          </a:blip>
          <a:srcRect b="0" l="0" r="0" t="0"/>
          <a:stretch/>
        </p:blipFill>
        <p:spPr>
          <a:xfrm>
            <a:off x="8747829" y="343939"/>
            <a:ext cx="1138136" cy="1138136"/>
          </a:xfrm>
          <a:prstGeom prst="rect">
            <a:avLst/>
          </a:prstGeom>
          <a:noFill/>
          <a:ln>
            <a:noFill/>
          </a:ln>
        </p:spPr>
      </p:pic>
      <p:pic>
        <p:nvPicPr>
          <p:cNvPr id="400" name="Google Shape;400;g119b3c33729_0_0"/>
          <p:cNvPicPr preferRelativeResize="0"/>
          <p:nvPr/>
        </p:nvPicPr>
        <p:blipFill rotWithShape="1">
          <a:blip r:embed="rId7">
            <a:alphaModFix/>
          </a:blip>
          <a:srcRect b="0" l="0" r="0" t="0"/>
          <a:stretch/>
        </p:blipFill>
        <p:spPr>
          <a:xfrm>
            <a:off x="10799862" y="332900"/>
            <a:ext cx="643263" cy="1060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online-marketing-graph-286x300" id="142" name="Google Shape;142;p2"/>
          <p:cNvPicPr preferRelativeResize="0"/>
          <p:nvPr/>
        </p:nvPicPr>
        <p:blipFill rotWithShape="1">
          <a:blip r:embed="rId3">
            <a:alphaModFix/>
          </a:blip>
          <a:srcRect b="0" l="0" r="0" t="0"/>
          <a:stretch/>
        </p:blipFill>
        <p:spPr>
          <a:xfrm>
            <a:off x="7595754" y="1793299"/>
            <a:ext cx="3733800" cy="3914775"/>
          </a:xfrm>
          <a:prstGeom prst="rect">
            <a:avLst/>
          </a:prstGeom>
          <a:noFill/>
          <a:ln>
            <a:noFill/>
          </a:ln>
        </p:spPr>
      </p:pic>
      <p:sp>
        <p:nvSpPr>
          <p:cNvPr id="143" name="Google Shape;143;p2"/>
          <p:cNvSpPr txBox="1"/>
          <p:nvPr/>
        </p:nvSpPr>
        <p:spPr>
          <a:xfrm>
            <a:off x="1267690" y="1995054"/>
            <a:ext cx="5888182" cy="3970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Suatu proses penemuan/penciptaan sesuatu/</a:t>
            </a:r>
            <a:r>
              <a:rPr b="0" i="0" lang="en-US" sz="2800" u="none" cap="none" strike="noStrike">
                <a:solidFill>
                  <a:srgbClr val="FFFF00"/>
                </a:solidFill>
                <a:latin typeface="Calibri"/>
                <a:ea typeface="Calibri"/>
                <a:cs typeface="Calibri"/>
                <a:sym typeface="Calibri"/>
              </a:rPr>
              <a:t>ide baru </a:t>
            </a:r>
            <a:r>
              <a:rPr b="0" i="0" lang="en-US" sz="2800" u="none" cap="none" strike="noStrike">
                <a:solidFill>
                  <a:schemeClr val="lt1"/>
                </a:solidFill>
                <a:latin typeface="Calibri"/>
                <a:ea typeface="Calibri"/>
                <a:cs typeface="Calibri"/>
                <a:sym typeface="Calibri"/>
              </a:rPr>
              <a:t>(dari masalah yang ada) dan membuat/mewujudkan sesuatu yang berbeda dari yang sudah ada, tujuannya adalah tercapainya kesejahteraan individu dan  </a:t>
            </a:r>
            <a:r>
              <a:rPr b="0" i="0" lang="en-US" sz="2800" u="none" cap="none" strike="noStrike">
                <a:solidFill>
                  <a:srgbClr val="FFFF00"/>
                </a:solidFill>
                <a:latin typeface="Calibri"/>
                <a:ea typeface="Calibri"/>
                <a:cs typeface="Calibri"/>
                <a:sym typeface="Calibri"/>
              </a:rPr>
              <a:t>nilai </a:t>
            </a:r>
            <a:r>
              <a:rPr b="0" i="0" lang="en-US" sz="2800" u="none" cap="none" strike="noStrike">
                <a:solidFill>
                  <a:schemeClr val="lt1"/>
                </a:solidFill>
                <a:latin typeface="Calibri"/>
                <a:ea typeface="Calibri"/>
                <a:cs typeface="Calibri"/>
                <a:sym typeface="Calibri"/>
              </a:rPr>
              <a:t>tambah bagi masyarakat </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FF00"/>
                </a:solidFill>
                <a:latin typeface="Calibri"/>
                <a:ea typeface="Calibri"/>
                <a:cs typeface="Calibri"/>
                <a:sym typeface="Calibri"/>
              </a:rPr>
              <a:t>RAYMOND W. Y KAO (1995)</a:t>
            </a:r>
            <a:endParaRPr/>
          </a:p>
        </p:txBody>
      </p:sp>
      <p:sp>
        <p:nvSpPr>
          <p:cNvPr id="144" name="Google Shape;144;p2"/>
          <p:cNvSpPr txBox="1"/>
          <p:nvPr/>
        </p:nvSpPr>
        <p:spPr>
          <a:xfrm>
            <a:off x="5242618" y="508721"/>
            <a:ext cx="5881800" cy="5850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KEWIRAUSAHAAN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
          <p:cNvSpPr/>
          <p:nvPr/>
        </p:nvSpPr>
        <p:spPr>
          <a:xfrm>
            <a:off x="3113092" y="1491103"/>
            <a:ext cx="5126471" cy="20019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 name="Google Shape;150;p3"/>
          <p:cNvSpPr/>
          <p:nvPr/>
        </p:nvSpPr>
        <p:spPr>
          <a:xfrm>
            <a:off x="8225708" y="1491103"/>
            <a:ext cx="2559050" cy="200198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1" name="Google Shape;151;p3"/>
          <p:cNvSpPr/>
          <p:nvPr/>
        </p:nvSpPr>
        <p:spPr>
          <a:xfrm>
            <a:off x="3311237" y="3809998"/>
            <a:ext cx="3103418" cy="235527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 name="Google Shape;152;p3"/>
          <p:cNvSpPr/>
          <p:nvPr/>
        </p:nvSpPr>
        <p:spPr>
          <a:xfrm>
            <a:off x="6539490" y="3809998"/>
            <a:ext cx="4294764" cy="235527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3" name="Google Shape;153;p3"/>
          <p:cNvSpPr txBox="1"/>
          <p:nvPr/>
        </p:nvSpPr>
        <p:spPr>
          <a:xfrm>
            <a:off x="3873175" y="435275"/>
            <a:ext cx="682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lt1"/>
                </a:solidFill>
                <a:latin typeface="Calibri"/>
                <a:ea typeface="Calibri"/>
                <a:cs typeface="Calibri"/>
                <a:sym typeface="Calibri"/>
              </a:rPr>
              <a:t>Apa yang terlintas dipikiran anda?</a:t>
            </a:r>
            <a:endParaRPr sz="36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
          <p:cNvSpPr txBox="1"/>
          <p:nvPr>
            <p:ph type="title"/>
          </p:nvPr>
        </p:nvSpPr>
        <p:spPr>
          <a:xfrm>
            <a:off x="1724890" y="342900"/>
            <a:ext cx="9716037" cy="114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0000"/>
              </a:buClr>
              <a:buSzPts val="4800"/>
              <a:buFont typeface="Calibri"/>
              <a:buNone/>
            </a:pPr>
            <a:r>
              <a:rPr b="1" lang="en-US" sz="3200">
                <a:solidFill>
                  <a:schemeClr val="lt1"/>
                </a:solidFill>
                <a:latin typeface="Poppins"/>
                <a:ea typeface="Poppins"/>
                <a:cs typeface="Poppins"/>
                <a:sym typeface="Poppins"/>
              </a:rPr>
              <a:t>CIRI JIWA WIRAUSAHA:</a:t>
            </a:r>
            <a:endParaRPr b="1" sz="2800">
              <a:solidFill>
                <a:schemeClr val="lt1"/>
              </a:solidFill>
              <a:latin typeface="Poppins"/>
              <a:ea typeface="Poppins"/>
              <a:cs typeface="Poppins"/>
              <a:sym typeface="Poppins"/>
            </a:endParaRPr>
          </a:p>
        </p:txBody>
      </p:sp>
      <p:sp>
        <p:nvSpPr>
          <p:cNvPr id="159" name="Google Shape;159;p4"/>
          <p:cNvSpPr txBox="1"/>
          <p:nvPr>
            <p:ph idx="1" type="body"/>
          </p:nvPr>
        </p:nvSpPr>
        <p:spPr>
          <a:xfrm>
            <a:off x="2286000" y="1828800"/>
            <a:ext cx="7696200" cy="449580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Clr>
                <a:srgbClr val="0000FF"/>
              </a:buClr>
              <a:buSzPts val="2800"/>
              <a:buFont typeface="Noto Sans Symbols"/>
              <a:buChar char="✔"/>
            </a:pPr>
            <a:r>
              <a:rPr lang="en-US">
                <a:solidFill>
                  <a:schemeClr val="lt1"/>
                </a:solidFill>
              </a:rPr>
              <a:t>Memiliki pola pikir wirausaha : kreatif, solutif, berpikir positif, berani hal yang berbeda/ unik, dll.</a:t>
            </a:r>
            <a:endParaRPr>
              <a:solidFill>
                <a:schemeClr val="lt1"/>
              </a:solidFill>
            </a:endParaRPr>
          </a:p>
          <a:p>
            <a:pPr indent="-431800" lvl="0" marL="609600" rtl="0" algn="l">
              <a:lnSpc>
                <a:spcPct val="90000"/>
              </a:lnSpc>
              <a:spcBef>
                <a:spcPts val="1000"/>
              </a:spcBef>
              <a:spcAft>
                <a:spcPts val="0"/>
              </a:spcAft>
              <a:buClr>
                <a:schemeClr val="dk1"/>
              </a:buClr>
              <a:buSzPts val="2800"/>
              <a:buFont typeface="Calibri"/>
              <a:buNone/>
            </a:pPr>
            <a:r>
              <a:t/>
            </a:r>
            <a:endParaRPr>
              <a:solidFill>
                <a:srgbClr val="0000FF"/>
              </a:solidFill>
            </a:endParaRPr>
          </a:p>
        </p:txBody>
      </p:sp>
      <p:pic>
        <p:nvPicPr>
          <p:cNvPr descr="C:\Users\User\Desktop\gambar2\entrepreneurdifferent.gif" id="160" name="Google Shape;160;p4"/>
          <p:cNvPicPr preferRelativeResize="0"/>
          <p:nvPr/>
        </p:nvPicPr>
        <p:blipFill rotWithShape="1">
          <a:blip r:embed="rId3">
            <a:alphaModFix/>
          </a:blip>
          <a:srcRect b="0" l="0" r="0" t="0"/>
          <a:stretch/>
        </p:blipFill>
        <p:spPr>
          <a:xfrm>
            <a:off x="2396837" y="2805544"/>
            <a:ext cx="7412182" cy="35190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500"/>
                                        <p:tgtEl>
                                          <p:spTgt spid="1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500"/>
                                        <p:tgtEl>
                                          <p:spTgt spid="15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idx="1" type="body"/>
          </p:nvPr>
        </p:nvSpPr>
        <p:spPr>
          <a:xfrm>
            <a:off x="964159" y="1967346"/>
            <a:ext cx="9496023" cy="4572000"/>
          </a:xfrm>
          <a:prstGeom prst="rect">
            <a:avLst/>
          </a:prstGeom>
          <a:noFill/>
          <a:ln>
            <a:noFill/>
          </a:ln>
        </p:spPr>
        <p:txBody>
          <a:bodyPr anchorCtr="0" anchor="t" bIns="45700" lIns="91425" spcFirstLastPara="1" rIns="91425" wrap="square" tIns="45700">
            <a:normAutofit fontScale="70000" lnSpcReduction="20000"/>
          </a:bodyPr>
          <a:lstStyle/>
          <a:p>
            <a:pPr indent="-182880" lvl="0" marL="182880" rtl="0" algn="l">
              <a:lnSpc>
                <a:spcPct val="90000"/>
              </a:lnSpc>
              <a:spcBef>
                <a:spcPts val="0"/>
              </a:spcBef>
              <a:spcAft>
                <a:spcPts val="0"/>
              </a:spcAft>
              <a:buClr>
                <a:srgbClr val="0000FF"/>
              </a:buClr>
              <a:buSzPct val="100000"/>
              <a:buFont typeface="Noto Sans Symbols"/>
              <a:buChar char="✔"/>
            </a:pPr>
            <a:r>
              <a:rPr lang="en-US" sz="4000">
                <a:solidFill>
                  <a:schemeClr val="lt1"/>
                </a:solidFill>
              </a:rPr>
              <a:t>Kreatif</a:t>
            </a:r>
            <a:endParaRPr>
              <a:solidFill>
                <a:schemeClr val="lt1"/>
              </a:solidFill>
            </a:endParaRPr>
          </a:p>
          <a:p>
            <a:pPr indent="-182880" lvl="0" marL="182880" rtl="0" algn="l">
              <a:lnSpc>
                <a:spcPct val="90000"/>
              </a:lnSpc>
              <a:spcBef>
                <a:spcPts val="1000"/>
              </a:spcBef>
              <a:spcAft>
                <a:spcPts val="0"/>
              </a:spcAft>
              <a:buClr>
                <a:srgbClr val="0000FF"/>
              </a:buClr>
              <a:buSzPct val="100000"/>
              <a:buFont typeface="Noto Sans Symbols"/>
              <a:buChar char="✔"/>
            </a:pPr>
            <a:r>
              <a:rPr lang="en-US" sz="4000">
                <a:solidFill>
                  <a:schemeClr val="lt1"/>
                </a:solidFill>
              </a:rPr>
              <a:t>Melihat peluang.</a:t>
            </a:r>
            <a:endParaRPr sz="4000">
              <a:solidFill>
                <a:schemeClr val="lt1"/>
              </a:solidFill>
            </a:endParaRPr>
          </a:p>
          <a:p>
            <a:pPr indent="-182880" lvl="0" marL="182880" rtl="0" algn="l">
              <a:lnSpc>
                <a:spcPct val="90000"/>
              </a:lnSpc>
              <a:spcBef>
                <a:spcPts val="1000"/>
              </a:spcBef>
              <a:spcAft>
                <a:spcPts val="0"/>
              </a:spcAft>
              <a:buClr>
                <a:srgbClr val="0000FF"/>
              </a:buClr>
              <a:buSzPct val="100000"/>
              <a:buFont typeface="Noto Sans Symbols"/>
              <a:buChar char="✔"/>
            </a:pPr>
            <a:r>
              <a:rPr lang="en-US" sz="4000">
                <a:solidFill>
                  <a:schemeClr val="lt1"/>
                </a:solidFill>
              </a:rPr>
              <a:t>Berani mengambil resiko.</a:t>
            </a:r>
            <a:endParaRPr>
              <a:solidFill>
                <a:schemeClr val="lt1"/>
              </a:solidFill>
            </a:endParaRPr>
          </a:p>
          <a:p>
            <a:pPr indent="-182880" lvl="0" marL="182880" rtl="0" algn="l">
              <a:lnSpc>
                <a:spcPct val="90000"/>
              </a:lnSpc>
              <a:spcBef>
                <a:spcPts val="1000"/>
              </a:spcBef>
              <a:spcAft>
                <a:spcPts val="0"/>
              </a:spcAft>
              <a:buClr>
                <a:srgbClr val="0000FF"/>
              </a:buClr>
              <a:buSzPct val="100000"/>
              <a:buFont typeface="Noto Sans Symbols"/>
              <a:buChar char="✔"/>
            </a:pPr>
            <a:r>
              <a:rPr lang="en-US" sz="4000">
                <a:solidFill>
                  <a:schemeClr val="lt1"/>
                </a:solidFill>
              </a:rPr>
              <a:t>Memiliki kemampuan memanfaatkan potensi di sekitarnya</a:t>
            </a:r>
            <a:endParaRPr sz="4000">
              <a:solidFill>
                <a:schemeClr val="lt1"/>
              </a:solidFill>
            </a:endParaRPr>
          </a:p>
          <a:p>
            <a:pPr indent="-182880" lvl="0" marL="182880" rtl="0" algn="l">
              <a:lnSpc>
                <a:spcPct val="90000"/>
              </a:lnSpc>
              <a:spcBef>
                <a:spcPts val="1000"/>
              </a:spcBef>
              <a:spcAft>
                <a:spcPts val="0"/>
              </a:spcAft>
              <a:buClr>
                <a:srgbClr val="0000FF"/>
              </a:buClr>
              <a:buSzPct val="100000"/>
              <a:buFont typeface="Noto Sans Symbols"/>
              <a:buChar char="✔"/>
            </a:pPr>
            <a:r>
              <a:rPr lang="en-US" sz="4000">
                <a:solidFill>
                  <a:schemeClr val="lt1"/>
                </a:solidFill>
              </a:rPr>
              <a:t>Menyukai tantangan.</a:t>
            </a:r>
            <a:endParaRPr>
              <a:solidFill>
                <a:schemeClr val="lt1"/>
              </a:solidFill>
            </a:endParaRPr>
          </a:p>
          <a:p>
            <a:pPr indent="-182880" lvl="0" marL="182880" rtl="0" algn="l">
              <a:lnSpc>
                <a:spcPct val="90000"/>
              </a:lnSpc>
              <a:spcBef>
                <a:spcPts val="1000"/>
              </a:spcBef>
              <a:spcAft>
                <a:spcPts val="0"/>
              </a:spcAft>
              <a:buClr>
                <a:srgbClr val="0000FF"/>
              </a:buClr>
              <a:buSzPct val="100000"/>
              <a:buFont typeface="Noto Sans Symbols"/>
              <a:buChar char="✔"/>
            </a:pPr>
            <a:r>
              <a:rPr lang="en-US" sz="4000">
                <a:solidFill>
                  <a:schemeClr val="lt1"/>
                </a:solidFill>
              </a:rPr>
              <a:t>Punya daya tahan yang tinggi.</a:t>
            </a:r>
            <a:endParaRPr>
              <a:solidFill>
                <a:schemeClr val="lt1"/>
              </a:solidFill>
            </a:endParaRPr>
          </a:p>
          <a:p>
            <a:pPr indent="-182880" lvl="0" marL="182880" rtl="0" algn="l">
              <a:lnSpc>
                <a:spcPct val="90000"/>
              </a:lnSpc>
              <a:spcBef>
                <a:spcPts val="1000"/>
              </a:spcBef>
              <a:spcAft>
                <a:spcPts val="0"/>
              </a:spcAft>
              <a:buClr>
                <a:srgbClr val="0000FF"/>
              </a:buClr>
              <a:buSzPct val="100000"/>
              <a:buFont typeface="Noto Sans Symbols"/>
              <a:buChar char="✔"/>
            </a:pPr>
            <a:r>
              <a:rPr lang="en-US" sz="4000">
                <a:solidFill>
                  <a:schemeClr val="lt1"/>
                </a:solidFill>
              </a:rPr>
              <a:t>Punya visi jauh ke depan.</a:t>
            </a:r>
            <a:endParaRPr>
              <a:solidFill>
                <a:schemeClr val="lt1"/>
              </a:solidFill>
            </a:endParaRPr>
          </a:p>
          <a:p>
            <a:pPr indent="-182880" lvl="0" marL="182880" rtl="0" algn="l">
              <a:lnSpc>
                <a:spcPct val="90000"/>
              </a:lnSpc>
              <a:spcBef>
                <a:spcPts val="1000"/>
              </a:spcBef>
              <a:spcAft>
                <a:spcPts val="0"/>
              </a:spcAft>
              <a:buClr>
                <a:srgbClr val="0000FF"/>
              </a:buClr>
              <a:buSzPct val="100000"/>
              <a:buFont typeface="Noto Sans Symbols"/>
              <a:buChar char="✔"/>
            </a:pPr>
            <a:r>
              <a:rPr lang="en-US" sz="4000">
                <a:solidFill>
                  <a:schemeClr val="lt1"/>
                </a:solidFill>
              </a:rPr>
              <a:t>Memberikan yang terbaik.</a:t>
            </a:r>
            <a:endParaRPr>
              <a:solidFill>
                <a:schemeClr val="lt1"/>
              </a:solidFill>
            </a:endParaRPr>
          </a:p>
          <a:p>
            <a:pPr indent="-182880" lvl="0" marL="182880" rtl="0" algn="l">
              <a:lnSpc>
                <a:spcPct val="90000"/>
              </a:lnSpc>
              <a:spcBef>
                <a:spcPts val="1000"/>
              </a:spcBef>
              <a:spcAft>
                <a:spcPts val="0"/>
              </a:spcAft>
              <a:buClr>
                <a:srgbClr val="0000FF"/>
              </a:buClr>
              <a:buSzPct val="100000"/>
              <a:buFont typeface="Noto Sans Symbols"/>
              <a:buChar char="✔"/>
            </a:pPr>
            <a:r>
              <a:rPr lang="en-US" sz="4000">
                <a:solidFill>
                  <a:schemeClr val="lt1"/>
                </a:solidFill>
              </a:rPr>
              <a:t>Adaptif</a:t>
            </a:r>
            <a:endParaRPr sz="4000">
              <a:solidFill>
                <a:schemeClr val="lt1"/>
              </a:solidFill>
            </a:endParaRPr>
          </a:p>
          <a:p>
            <a:pPr indent="-182880" lvl="0" marL="182880" rtl="0" algn="l">
              <a:lnSpc>
                <a:spcPct val="90000"/>
              </a:lnSpc>
              <a:spcBef>
                <a:spcPts val="1000"/>
              </a:spcBef>
              <a:spcAft>
                <a:spcPts val="0"/>
              </a:spcAft>
              <a:buClr>
                <a:srgbClr val="0000FF"/>
              </a:buClr>
              <a:buSzPct val="100000"/>
              <a:buFont typeface="Noto Sans Symbols"/>
              <a:buChar char="✔"/>
            </a:pPr>
            <a:r>
              <a:rPr lang="en-US" sz="4000">
                <a:solidFill>
                  <a:schemeClr val="lt1"/>
                </a:solidFill>
              </a:rPr>
              <a:t>........... ?</a:t>
            </a:r>
            <a:endParaRPr sz="3600">
              <a:solidFill>
                <a:schemeClr val="lt1"/>
              </a:solidFill>
            </a:endParaRPr>
          </a:p>
          <a:p>
            <a:pPr indent="-58419" lvl="0" marL="182880" rtl="0" algn="l">
              <a:lnSpc>
                <a:spcPct val="90000"/>
              </a:lnSpc>
              <a:spcBef>
                <a:spcPts val="1000"/>
              </a:spcBef>
              <a:spcAft>
                <a:spcPts val="0"/>
              </a:spcAft>
              <a:buClr>
                <a:schemeClr val="dk1"/>
              </a:buClr>
              <a:buSzPct val="100000"/>
              <a:buNone/>
            </a:pPr>
            <a:r>
              <a:t/>
            </a:r>
            <a:endParaRPr>
              <a:solidFill>
                <a:srgbClr val="595959"/>
              </a:solidFill>
            </a:endParaRPr>
          </a:p>
        </p:txBody>
      </p:sp>
      <p:pic>
        <p:nvPicPr>
          <p:cNvPr descr="176" id="166" name="Google Shape;166;p5"/>
          <p:cNvPicPr preferRelativeResize="0"/>
          <p:nvPr/>
        </p:nvPicPr>
        <p:blipFill rotWithShape="1">
          <a:blip r:embed="rId3">
            <a:alphaModFix/>
          </a:blip>
          <a:srcRect b="0" l="0" r="0" t="0"/>
          <a:stretch/>
        </p:blipFill>
        <p:spPr>
          <a:xfrm>
            <a:off x="8832271" y="486181"/>
            <a:ext cx="3054927" cy="2644946"/>
          </a:xfrm>
          <a:prstGeom prst="rect">
            <a:avLst/>
          </a:prstGeom>
          <a:noFill/>
          <a:ln>
            <a:noFill/>
          </a:ln>
        </p:spPr>
      </p:pic>
      <p:sp>
        <p:nvSpPr>
          <p:cNvPr id="167" name="Google Shape;167;p5"/>
          <p:cNvSpPr txBox="1"/>
          <p:nvPr>
            <p:ph type="title"/>
          </p:nvPr>
        </p:nvSpPr>
        <p:spPr>
          <a:xfrm>
            <a:off x="838200" y="365125"/>
            <a:ext cx="78558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lang="en-US" sz="3200">
                <a:solidFill>
                  <a:schemeClr val="lt1"/>
                </a:solidFill>
                <a:latin typeface="Poppins"/>
                <a:ea typeface="Poppins"/>
                <a:cs typeface="Poppins"/>
                <a:sym typeface="Poppins"/>
              </a:rPr>
              <a:t>Karakteristik Wirausaha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6"/>
          <p:cNvGrpSpPr/>
          <p:nvPr/>
        </p:nvGrpSpPr>
        <p:grpSpPr>
          <a:xfrm>
            <a:off x="674690" y="4733960"/>
            <a:ext cx="2000264" cy="1285884"/>
            <a:chOff x="214282" y="4786322"/>
            <a:chExt cx="2000264" cy="1285884"/>
          </a:xfrm>
        </p:grpSpPr>
        <p:sp>
          <p:nvSpPr>
            <p:cNvPr id="173" name="Google Shape;173;p6"/>
            <p:cNvSpPr/>
            <p:nvPr/>
          </p:nvSpPr>
          <p:spPr>
            <a:xfrm>
              <a:off x="214282" y="5000637"/>
              <a:ext cx="2000264" cy="1071569"/>
            </a:xfrm>
            <a:prstGeom prst="roundRect">
              <a:avLst>
                <a:gd fmla="val 16667" name="adj"/>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Pikiran</a:t>
              </a: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214282" y="4786322"/>
              <a:ext cx="428628" cy="428628"/>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grpSp>
      <p:grpSp>
        <p:nvGrpSpPr>
          <p:cNvPr id="175" name="Google Shape;175;p6"/>
          <p:cNvGrpSpPr/>
          <p:nvPr/>
        </p:nvGrpSpPr>
        <p:grpSpPr>
          <a:xfrm>
            <a:off x="1971688" y="3868767"/>
            <a:ext cx="2000264" cy="1357322"/>
            <a:chOff x="1857356" y="3929066"/>
            <a:chExt cx="2000264" cy="1357322"/>
          </a:xfrm>
        </p:grpSpPr>
        <p:sp>
          <p:nvSpPr>
            <p:cNvPr id="176" name="Google Shape;176;p6"/>
            <p:cNvSpPr/>
            <p:nvPr/>
          </p:nvSpPr>
          <p:spPr>
            <a:xfrm>
              <a:off x="1857356" y="4214818"/>
              <a:ext cx="2000264" cy="1071570"/>
            </a:xfrm>
            <a:prstGeom prst="roundRect">
              <a:avLst>
                <a:gd fmla="val 16667" name="adj"/>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Perkataan</a:t>
              </a:r>
              <a:endParaRPr b="0" i="0" sz="2400" u="none" cap="none" strike="noStrike">
                <a:solidFill>
                  <a:srgbClr val="000000"/>
                </a:solidFill>
                <a:latin typeface="Calibri"/>
                <a:ea typeface="Calibri"/>
                <a:cs typeface="Calibri"/>
                <a:sym typeface="Calibri"/>
              </a:endParaRPr>
            </a:p>
          </p:txBody>
        </p:sp>
        <p:sp>
          <p:nvSpPr>
            <p:cNvPr id="177" name="Google Shape;177;p6"/>
            <p:cNvSpPr/>
            <p:nvPr/>
          </p:nvSpPr>
          <p:spPr>
            <a:xfrm>
              <a:off x="1857356" y="3929066"/>
              <a:ext cx="428628" cy="428628"/>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Calibri"/>
                <a:ea typeface="Calibri"/>
                <a:cs typeface="Calibri"/>
                <a:sym typeface="Calibri"/>
              </a:endParaRPr>
            </a:p>
          </p:txBody>
        </p:sp>
      </p:grpSp>
      <p:grpSp>
        <p:nvGrpSpPr>
          <p:cNvPr id="178" name="Google Shape;178;p6"/>
          <p:cNvGrpSpPr/>
          <p:nvPr/>
        </p:nvGrpSpPr>
        <p:grpSpPr>
          <a:xfrm>
            <a:off x="3482999" y="3005161"/>
            <a:ext cx="2000264" cy="1357322"/>
            <a:chOff x="3428992" y="3071810"/>
            <a:chExt cx="2000264" cy="1357322"/>
          </a:xfrm>
        </p:grpSpPr>
        <p:sp>
          <p:nvSpPr>
            <p:cNvPr id="179" name="Google Shape;179;p6"/>
            <p:cNvSpPr/>
            <p:nvPr/>
          </p:nvSpPr>
          <p:spPr>
            <a:xfrm>
              <a:off x="3428992" y="3357562"/>
              <a:ext cx="2000264" cy="1071570"/>
            </a:xfrm>
            <a:prstGeom prst="roundRect">
              <a:avLst>
                <a:gd fmla="val 16667" name="adj"/>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Perbuatan</a:t>
              </a:r>
              <a:endParaRPr b="0" i="0" sz="2400" u="none" cap="none" strike="noStrike">
                <a:solidFill>
                  <a:srgbClr val="000000"/>
                </a:solidFill>
                <a:latin typeface="Calibri"/>
                <a:ea typeface="Calibri"/>
                <a:cs typeface="Calibri"/>
                <a:sym typeface="Calibri"/>
              </a:endParaRPr>
            </a:p>
          </p:txBody>
        </p:sp>
        <p:sp>
          <p:nvSpPr>
            <p:cNvPr id="180" name="Google Shape;180;p6"/>
            <p:cNvSpPr/>
            <p:nvPr/>
          </p:nvSpPr>
          <p:spPr>
            <a:xfrm>
              <a:off x="3428992" y="3071810"/>
              <a:ext cx="428628" cy="428628"/>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Calibri"/>
                <a:ea typeface="Calibri"/>
                <a:cs typeface="Calibri"/>
                <a:sym typeface="Calibri"/>
              </a:endParaRPr>
            </a:p>
          </p:txBody>
        </p:sp>
      </p:grpSp>
      <p:grpSp>
        <p:nvGrpSpPr>
          <p:cNvPr id="181" name="Google Shape;181;p6"/>
          <p:cNvGrpSpPr/>
          <p:nvPr/>
        </p:nvGrpSpPr>
        <p:grpSpPr>
          <a:xfrm>
            <a:off x="5067336" y="2286016"/>
            <a:ext cx="2000264" cy="1357322"/>
            <a:chOff x="5072066" y="2214554"/>
            <a:chExt cx="2000264" cy="1357322"/>
          </a:xfrm>
        </p:grpSpPr>
        <p:sp>
          <p:nvSpPr>
            <p:cNvPr id="182" name="Google Shape;182;p6"/>
            <p:cNvSpPr/>
            <p:nvPr/>
          </p:nvSpPr>
          <p:spPr>
            <a:xfrm>
              <a:off x="5072066" y="2500306"/>
              <a:ext cx="2000264" cy="1071570"/>
            </a:xfrm>
            <a:prstGeom prst="roundRect">
              <a:avLst>
                <a:gd fmla="val 16667" name="adj"/>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Kebiasaan</a:t>
              </a:r>
              <a:endParaRPr b="0" i="0" sz="2400" u="none" cap="none" strike="noStrike">
                <a:solidFill>
                  <a:srgbClr val="000000"/>
                </a:solidFill>
                <a:latin typeface="Calibri"/>
                <a:ea typeface="Calibri"/>
                <a:cs typeface="Calibri"/>
                <a:sym typeface="Calibri"/>
              </a:endParaRPr>
            </a:p>
          </p:txBody>
        </p:sp>
        <p:sp>
          <p:nvSpPr>
            <p:cNvPr id="183" name="Google Shape;183;p6"/>
            <p:cNvSpPr/>
            <p:nvPr/>
          </p:nvSpPr>
          <p:spPr>
            <a:xfrm>
              <a:off x="5072066" y="2214554"/>
              <a:ext cx="428628" cy="428628"/>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4</a:t>
              </a:r>
              <a:endParaRPr b="0" i="0" sz="1400" u="none" cap="none" strike="noStrike">
                <a:solidFill>
                  <a:srgbClr val="000000"/>
                </a:solidFill>
                <a:latin typeface="Calibri"/>
                <a:ea typeface="Calibri"/>
                <a:cs typeface="Calibri"/>
                <a:sym typeface="Calibri"/>
              </a:endParaRPr>
            </a:p>
          </p:txBody>
        </p:sp>
      </p:grpSp>
      <p:grpSp>
        <p:nvGrpSpPr>
          <p:cNvPr id="184" name="Google Shape;184;p6"/>
          <p:cNvGrpSpPr/>
          <p:nvPr/>
        </p:nvGrpSpPr>
        <p:grpSpPr>
          <a:xfrm>
            <a:off x="6507211" y="1581161"/>
            <a:ext cx="2000264" cy="1285884"/>
            <a:chOff x="6857984" y="1428736"/>
            <a:chExt cx="2000264" cy="1285884"/>
          </a:xfrm>
        </p:grpSpPr>
        <p:sp>
          <p:nvSpPr>
            <p:cNvPr id="185" name="Google Shape;185;p6"/>
            <p:cNvSpPr/>
            <p:nvPr/>
          </p:nvSpPr>
          <p:spPr>
            <a:xfrm>
              <a:off x="6857984" y="1643051"/>
              <a:ext cx="2000264" cy="1071569"/>
            </a:xfrm>
            <a:prstGeom prst="roundRect">
              <a:avLst>
                <a:gd fmla="val 16667" name="adj"/>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Karakter</a:t>
              </a:r>
              <a:endParaRPr b="0" i="0" sz="2400" u="none" cap="none" strike="noStrike">
                <a:solidFill>
                  <a:srgbClr val="000000"/>
                </a:solidFill>
                <a:latin typeface="Calibri"/>
                <a:ea typeface="Calibri"/>
                <a:cs typeface="Calibri"/>
                <a:sym typeface="Calibri"/>
              </a:endParaRPr>
            </a:p>
          </p:txBody>
        </p:sp>
        <p:sp>
          <p:nvSpPr>
            <p:cNvPr id="186" name="Google Shape;186;p6"/>
            <p:cNvSpPr/>
            <p:nvPr/>
          </p:nvSpPr>
          <p:spPr>
            <a:xfrm>
              <a:off x="6857984" y="1428736"/>
              <a:ext cx="428628" cy="428628"/>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5</a:t>
              </a:r>
              <a:endParaRPr b="0" i="0" sz="1400" u="none" cap="none" strike="noStrike">
                <a:solidFill>
                  <a:srgbClr val="000000"/>
                </a:solidFill>
                <a:latin typeface="Calibri"/>
                <a:ea typeface="Calibri"/>
                <a:cs typeface="Calibri"/>
                <a:sym typeface="Calibri"/>
              </a:endParaRPr>
            </a:p>
          </p:txBody>
        </p:sp>
      </p:grpSp>
      <p:sp>
        <p:nvSpPr>
          <p:cNvPr id="187" name="Google Shape;187;p6"/>
          <p:cNvSpPr/>
          <p:nvPr/>
        </p:nvSpPr>
        <p:spPr>
          <a:xfrm>
            <a:off x="8425988" y="1378651"/>
            <a:ext cx="2000100" cy="1071600"/>
          </a:xfrm>
          <a:prstGeom prst="roundRect">
            <a:avLst>
              <a:gd fmla="val 16667" name="adj"/>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‘Nasib’</a:t>
            </a:r>
            <a:endParaRPr b="0" i="0" sz="2400" u="none" cap="none" strike="noStrike">
              <a:solidFill>
                <a:srgbClr val="000000"/>
              </a:solidFill>
              <a:latin typeface="Calibri"/>
              <a:ea typeface="Calibri"/>
              <a:cs typeface="Calibri"/>
              <a:sym typeface="Calibri"/>
            </a:endParaRPr>
          </a:p>
        </p:txBody>
      </p:sp>
      <p:sp>
        <p:nvSpPr>
          <p:cNvPr id="188" name="Google Shape;188;p6"/>
          <p:cNvSpPr/>
          <p:nvPr/>
        </p:nvSpPr>
        <p:spPr>
          <a:xfrm>
            <a:off x="8425989" y="1152451"/>
            <a:ext cx="428700" cy="428700"/>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rot="3118190">
            <a:off x="10427983" y="1088984"/>
            <a:ext cx="767437" cy="825535"/>
          </a:xfrm>
          <a:prstGeom prst="upArrow">
            <a:avLst>
              <a:gd fmla="val 31980" name="adj1"/>
              <a:gd fmla="val 29582" name="adj2"/>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6"/>
          <p:cNvSpPr txBox="1"/>
          <p:nvPr/>
        </p:nvSpPr>
        <p:spPr>
          <a:xfrm>
            <a:off x="3151862" y="549637"/>
            <a:ext cx="8642195" cy="877285"/>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rgbClr val="FF0000"/>
              </a:buClr>
              <a:buSzPts val="4800"/>
              <a:buFont typeface="Calibri"/>
              <a:buNone/>
            </a:pPr>
            <a:r>
              <a:rPr b="1" i="0" lang="en-US" sz="3200" u="none" cap="none" strike="noStrike">
                <a:solidFill>
                  <a:schemeClr val="lt1"/>
                </a:solidFill>
                <a:latin typeface="Poppins"/>
                <a:ea typeface="Poppins"/>
                <a:cs typeface="Poppins"/>
                <a:sym typeface="Poppins"/>
              </a:rPr>
              <a:t>BENAHI POLA PIKIR,  UBAH NASIB</a:t>
            </a:r>
            <a:endParaRPr/>
          </a:p>
          <a:p>
            <a:pPr indent="0" lvl="0" marL="0" marR="0" rtl="0" algn="r">
              <a:lnSpc>
                <a:spcPct val="90000"/>
              </a:lnSpc>
              <a:spcBef>
                <a:spcPts val="0"/>
              </a:spcBef>
              <a:spcAft>
                <a:spcPts val="0"/>
              </a:spcAft>
              <a:buClr>
                <a:srgbClr val="FF0000"/>
              </a:buClr>
              <a:buSzPts val="4800"/>
              <a:buFont typeface="Calibri"/>
              <a:buNone/>
            </a:pPr>
            <a:r>
              <a:t/>
            </a:r>
            <a:endParaRPr b="1" i="0" sz="2800" u="none" cap="none" strike="noStrike">
              <a:solidFill>
                <a:schemeClr val="lt1"/>
              </a:solidFill>
              <a:latin typeface="Poppins"/>
              <a:ea typeface="Poppins"/>
              <a:cs typeface="Poppins"/>
              <a:sym typeface="Poppins"/>
            </a:endParaRPr>
          </a:p>
        </p:txBody>
      </p:sp>
      <p:sp>
        <p:nvSpPr>
          <p:cNvPr id="191" name="Google Shape;191;p6"/>
          <p:cNvSpPr/>
          <p:nvPr/>
        </p:nvSpPr>
        <p:spPr>
          <a:xfrm rot="7629126">
            <a:off x="10425016" y="1915269"/>
            <a:ext cx="767469" cy="813549"/>
          </a:xfrm>
          <a:prstGeom prst="upArrow">
            <a:avLst>
              <a:gd fmla="val 31980" name="adj1"/>
              <a:gd fmla="val 29582" name="adj2"/>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1425791b81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SzPts val="1800"/>
              <a:buNone/>
            </a:pPr>
            <a:r>
              <a:rPr b="1" lang="en-US" sz="3200">
                <a:solidFill>
                  <a:schemeClr val="lt1"/>
                </a:solidFill>
                <a:latin typeface="Poppins"/>
                <a:ea typeface="Poppins"/>
                <a:cs typeface="Poppins"/>
                <a:sym typeface="Poppins"/>
              </a:rPr>
              <a:t>MEDIA DIGITAL</a:t>
            </a:r>
            <a:endParaRPr/>
          </a:p>
        </p:txBody>
      </p:sp>
      <p:sp>
        <p:nvSpPr>
          <p:cNvPr id="198" name="Google Shape;198;g11425791b81_0_0"/>
          <p:cNvSpPr txBox="1"/>
          <p:nvPr>
            <p:ph idx="1" type="body"/>
          </p:nvPr>
        </p:nvSpPr>
        <p:spPr>
          <a:xfrm>
            <a:off x="1018309" y="2171989"/>
            <a:ext cx="6684818"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solidFill>
                  <a:schemeClr val="lt1"/>
                </a:solidFill>
              </a:rPr>
              <a:t>Media Komunikasi yang dapat diakses melalui perangkat elektronik dan terhubung dengan jaringan komunikasi/internet dalam proses transmisinya.</a:t>
            </a:r>
            <a:endParaRPr>
              <a:solidFill>
                <a:schemeClr val="lt1"/>
              </a:solidFill>
            </a:endParaRPr>
          </a:p>
        </p:txBody>
      </p:sp>
      <p:pic>
        <p:nvPicPr>
          <p:cNvPr descr="power" id="199" name="Google Shape;199;g11425791b81_0_0"/>
          <p:cNvPicPr preferRelativeResize="0"/>
          <p:nvPr/>
        </p:nvPicPr>
        <p:blipFill rotWithShape="1">
          <a:blip r:embed="rId3">
            <a:alphaModFix/>
          </a:blip>
          <a:srcRect b="0" l="0" r="0" t="0"/>
          <a:stretch/>
        </p:blipFill>
        <p:spPr>
          <a:xfrm>
            <a:off x="8395855" y="1690825"/>
            <a:ext cx="3311745" cy="48323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2022-03-02T15:08:52Z</dcterms:created>
  <dc:creator>Rambat</dc:creator>
</cp:coreProperties>
</file>